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63"/>
  </p:notesMasterIdLst>
  <p:handoutMasterIdLst>
    <p:handoutMasterId r:id="rId64"/>
  </p:handoutMasterIdLst>
  <p:sldIdLst>
    <p:sldId id="256" r:id="rId6"/>
    <p:sldId id="569" r:id="rId7"/>
    <p:sldId id="570" r:id="rId8"/>
    <p:sldId id="571" r:id="rId9"/>
    <p:sldId id="264" r:id="rId10"/>
    <p:sldId id="572" r:id="rId11"/>
    <p:sldId id="573" r:id="rId12"/>
    <p:sldId id="268" r:id="rId13"/>
    <p:sldId id="574" r:id="rId14"/>
    <p:sldId id="575" r:id="rId15"/>
    <p:sldId id="576" r:id="rId16"/>
    <p:sldId id="577" r:id="rId17"/>
    <p:sldId id="578" r:id="rId18"/>
    <p:sldId id="599" r:id="rId19"/>
    <p:sldId id="542" r:id="rId20"/>
    <p:sldId id="579" r:id="rId21"/>
    <p:sldId id="580" r:id="rId22"/>
    <p:sldId id="272" r:id="rId23"/>
    <p:sldId id="273" r:id="rId24"/>
    <p:sldId id="581" r:id="rId25"/>
    <p:sldId id="274" r:id="rId26"/>
    <p:sldId id="582" r:id="rId27"/>
    <p:sldId id="275" r:id="rId28"/>
    <p:sldId id="550" r:id="rId29"/>
    <p:sldId id="583" r:id="rId30"/>
    <p:sldId id="600" r:id="rId31"/>
    <p:sldId id="585" r:id="rId32"/>
    <p:sldId id="561" r:id="rId33"/>
    <p:sldId id="549" r:id="rId34"/>
    <p:sldId id="551" r:id="rId35"/>
    <p:sldId id="552" r:id="rId36"/>
    <p:sldId id="562" r:id="rId37"/>
    <p:sldId id="554" r:id="rId38"/>
    <p:sldId id="555" r:id="rId39"/>
    <p:sldId id="586" r:id="rId40"/>
    <p:sldId id="587" r:id="rId41"/>
    <p:sldId id="522" r:id="rId42"/>
    <p:sldId id="557" r:id="rId43"/>
    <p:sldId id="507" r:id="rId44"/>
    <p:sldId id="533" r:id="rId45"/>
    <p:sldId id="532" r:id="rId46"/>
    <p:sldId id="508" r:id="rId47"/>
    <p:sldId id="510" r:id="rId48"/>
    <p:sldId id="509" r:id="rId49"/>
    <p:sldId id="535" r:id="rId50"/>
    <p:sldId id="588" r:id="rId51"/>
    <p:sldId id="536" r:id="rId52"/>
    <p:sldId id="589" r:id="rId53"/>
    <p:sldId id="591" r:id="rId54"/>
    <p:sldId id="592" r:id="rId55"/>
    <p:sldId id="593" r:id="rId56"/>
    <p:sldId id="594" r:id="rId57"/>
    <p:sldId id="595" r:id="rId58"/>
    <p:sldId id="596" r:id="rId59"/>
    <p:sldId id="590" r:id="rId60"/>
    <p:sldId id="597" r:id="rId61"/>
    <p:sldId id="598" r:id="rId6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guide id="3" orient="horz" pos="3888" userDrawn="1">
          <p15:clr>
            <a:srgbClr val="A4A3A4"/>
          </p15:clr>
        </p15:guide>
        <p15:guide id="4" orient="horz" pos="3408" userDrawn="1">
          <p15:clr>
            <a:srgbClr val="A4A3A4"/>
          </p15:clr>
        </p15:guide>
        <p15:guide id="5" pos="30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87640C-05BD-4981-B995-2B32BFD4B130}" name="Chris Anderson" initials="CA" userId="S::chris.anderson@alight.com::39e2ec03-8142-42c2-97fc-bad8d7a5c302" providerId="AD"/>
  <p188:author id="{6EDED16E-DF8F-485B-623B-D044CF3C687A}" name="Michele Wiedower" initials="MW" userId="S::michele.wiedower@doas.ga.gov::ae2091b4-1945-4979-92ed-ea8f8f8c4ee8" providerId="AD"/>
  <p188:author id="{43105975-464E-C0ED-84EF-D7561242CEDF}" name="Ashley Hewitt" initials="AH" userId="S::ashley.hewitt.2@alight.com::0f9f10b4-a356-48d1-a88b-82594a9578f6" providerId="AD"/>
  <p188:author id="{11A242B5-76DF-4C10-85C3-92066032E138}" name="Nora Fitzgerald" initials="NF" userId="S::nora.fitzgerald@alight.com::46e75af8-e319-4bc7-bde0-334657247627" providerId="AD"/>
  <p188:author id="{48B136E5-6795-0E16-DC70-919F66806944}" name="Gracen, Carla" initials="GC" userId="S::carla.gracen@doas.ga.gov::97ccf594-c621-4350-b427-78943d499f32" providerId="AD"/>
  <p188:author id="{7E20C2EF-B214-8A74-30C6-739FC222BC61}" name="Tyler Richardson" initials="TR" userId="S::tyler.richardson@alight.com::f6658288-6b32-4c43-806f-363a0aec955e" providerId="AD"/>
  <p188:author id="{3584AFF2-BC12-456E-415A-DDBF0F3CE6EF}" name="Trammell, Sherry" initials="TS" userId="S::sherry.trammell1@doas.ga.gov::902fce7b-75e8-44d6-abaf-00fb258d1066" providerId="AD"/>
  <p188:author id="{FE5728F7-FB18-55AE-5F6A-E20C311F1402}" name="Joslyn Stemple" initials="JS" userId="S::joslyn.stemple@alight.com::ac404e36-95d3-4218-aed1-efdc193d17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482"/>
    <a:srgbClr val="777777"/>
    <a:srgbClr val="F26822"/>
    <a:srgbClr val="5A5B5C"/>
    <a:srgbClr val="897865"/>
    <a:srgbClr val="6A6C69"/>
    <a:srgbClr val="E98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9727D-BE5D-4149-8AD7-11E12F2B9500}" v="1" dt="2023-03-01T20:36:43.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3040" autoAdjust="0"/>
  </p:normalViewPr>
  <p:slideViewPr>
    <p:cSldViewPr snapToGrid="0">
      <p:cViewPr varScale="1">
        <p:scale>
          <a:sx n="68" d="100"/>
          <a:sy n="68" d="100"/>
        </p:scale>
        <p:origin x="1834" y="53"/>
      </p:cViewPr>
      <p:guideLst>
        <p:guide orient="horz" pos="2136"/>
        <p:guide pos="2880"/>
        <p:guide orient="horz" pos="3888"/>
        <p:guide orient="horz" pos="3408"/>
        <p:guide pos="307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Fitzgerald" userId="46e75af8-e319-4bc7-bde0-334657247627" providerId="ADAL" clId="{2409727D-BE5D-4149-8AD7-11E12F2B9500}"/>
    <pc:docChg chg="modSld">
      <pc:chgData name="Nora Fitzgerald" userId="46e75af8-e319-4bc7-bde0-334657247627" providerId="ADAL" clId="{2409727D-BE5D-4149-8AD7-11E12F2B9500}" dt="2023-03-01T20:36:43.958" v="74"/>
      <pc:docMkLst>
        <pc:docMk/>
      </pc:docMkLst>
      <pc:sldChg chg="modNotes">
        <pc:chgData name="Nora Fitzgerald" userId="46e75af8-e319-4bc7-bde0-334657247627" providerId="ADAL" clId="{2409727D-BE5D-4149-8AD7-11E12F2B9500}" dt="2023-02-28T02:52:53.237" v="2" actId="207"/>
        <pc:sldMkLst>
          <pc:docMk/>
          <pc:sldMk cId="3486092537" sldId="536"/>
        </pc:sldMkLst>
      </pc:sldChg>
      <pc:sldChg chg="modSp mod delCm modCm modNotesTx">
        <pc:chgData name="Nora Fitzgerald" userId="46e75af8-e319-4bc7-bde0-334657247627" providerId="ADAL" clId="{2409727D-BE5D-4149-8AD7-11E12F2B9500}" dt="2023-03-01T20:12:45.095" v="73" actId="20577"/>
        <pc:sldMkLst>
          <pc:docMk/>
          <pc:sldMk cId="1949227929" sldId="583"/>
        </pc:sldMkLst>
        <pc:spChg chg="mod">
          <ac:chgData name="Nora Fitzgerald" userId="46e75af8-e319-4bc7-bde0-334657247627" providerId="ADAL" clId="{2409727D-BE5D-4149-8AD7-11E12F2B9500}" dt="2023-03-01T20:12:45.095" v="73" actId="20577"/>
          <ac:spMkLst>
            <pc:docMk/>
            <pc:sldMk cId="1949227929" sldId="583"/>
            <ac:spMk id="3" creationId="{144C4242-AF37-DF03-9EAC-17B2917BA453}"/>
          </ac:spMkLst>
        </pc:spChg>
      </pc:sldChg>
      <pc:sldChg chg="addSp modSp">
        <pc:chgData name="Nora Fitzgerald" userId="46e75af8-e319-4bc7-bde0-334657247627" providerId="ADAL" clId="{2409727D-BE5D-4149-8AD7-11E12F2B9500}" dt="2023-03-01T20:36:43.958" v="74"/>
        <pc:sldMkLst>
          <pc:docMk/>
          <pc:sldMk cId="357968915" sldId="590"/>
        </pc:sldMkLst>
        <pc:spChg chg="add mod">
          <ac:chgData name="Nora Fitzgerald" userId="46e75af8-e319-4bc7-bde0-334657247627" providerId="ADAL" clId="{2409727D-BE5D-4149-8AD7-11E12F2B9500}" dt="2023-03-01T20:36:43.958" v="74"/>
          <ac:spMkLst>
            <pc:docMk/>
            <pc:sldMk cId="357968915" sldId="590"/>
            <ac:spMk id="2" creationId="{B143D2BC-AC69-3E1F-70A3-65561BAA41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2079D0A4-7D98-1C48-B9FA-6DCCA070DEA6}" type="datetimeFigureOut">
              <a:rPr lang="en-US" smtClean="0"/>
              <a:pPr/>
              <a:t>3/1/2023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A75CF02-2566-FA41-A327-CD098FDF944F}" type="slidenum">
              <a:rPr lang="en-US" smtClean="0"/>
              <a:pPr/>
              <a:t>‹#›</a:t>
            </a:fld>
            <a:endParaRPr lang="en-US" dirty="0"/>
          </a:p>
        </p:txBody>
      </p:sp>
    </p:spTree>
    <p:extLst>
      <p:ext uri="{BB962C8B-B14F-4D97-AF65-F5344CB8AC3E}">
        <p14:creationId xmlns:p14="http://schemas.microsoft.com/office/powerpoint/2010/main" val="2148806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558212F-8AB0-924A-BD20-A658A2FDD92E}" type="datetimeFigureOut">
              <a:rPr lang="en-US" smtClean="0"/>
              <a:pPr/>
              <a:t>3/1/2023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1EA3627-39FC-9349-8526-678BE1F5EA5C}" type="slidenum">
              <a:rPr lang="en-US" smtClean="0"/>
              <a:pPr/>
              <a:t>‹#›</a:t>
            </a:fld>
            <a:endParaRPr lang="en-US" dirty="0"/>
          </a:p>
        </p:txBody>
      </p:sp>
    </p:spTree>
    <p:extLst>
      <p:ext uri="{BB962C8B-B14F-4D97-AF65-F5344CB8AC3E}">
        <p14:creationId xmlns:p14="http://schemas.microsoft.com/office/powerpoint/2010/main" val="1344875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digital.alight.com/gabreezeemployer/"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gabreeze.ga.gov/"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mailto:HRA.flexbenefits@doas.ga.gov"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1</a:t>
            </a:fld>
            <a:endParaRPr lang="en-US" dirty="0"/>
          </a:p>
        </p:txBody>
      </p:sp>
    </p:spTree>
    <p:extLst>
      <p:ext uri="{BB962C8B-B14F-4D97-AF65-F5344CB8AC3E}">
        <p14:creationId xmlns:p14="http://schemas.microsoft.com/office/powerpoint/2010/main" val="39652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Once you are logged into the GaBreeze site you can access the Flexible Benefits Premium tool via the top drop-down menu.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Entity users who have been granted access to the tool will see an </a:t>
            </a:r>
            <a:r>
              <a:rPr lang="en-US" b="1" dirty="0">
                <a:latin typeface="Helvetica" panose="020B0604020202020204" pitchFamily="34" charset="0"/>
                <a:cs typeface="Helvetica" panose="020B0604020202020204" pitchFamily="34" charset="0"/>
              </a:rPr>
              <a:t>Administrative Tools </a:t>
            </a:r>
            <a:r>
              <a:rPr lang="en-US" dirty="0">
                <a:latin typeface="Helvetica" panose="020B0604020202020204" pitchFamily="34" charset="0"/>
                <a:cs typeface="Helvetica" panose="020B0604020202020204" pitchFamily="34" charset="0"/>
              </a:rPr>
              <a:t>drop down on the far left at top of the page.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Selecting this drop-down will route the entity user to a page which will link out directly to the Flexible Benefits Premium tool.  </a:t>
            </a: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1EA3627-39FC-9349-8526-678BE1F5EA5C}" type="slidenum">
              <a:rPr lang="en-US" smtClean="0"/>
              <a:pPr/>
              <a:t>10</a:t>
            </a:fld>
            <a:endParaRPr lang="en-US" dirty="0"/>
          </a:p>
        </p:txBody>
      </p:sp>
    </p:spTree>
    <p:extLst>
      <p:ext uri="{BB962C8B-B14F-4D97-AF65-F5344CB8AC3E}">
        <p14:creationId xmlns:p14="http://schemas.microsoft.com/office/powerpoint/2010/main" val="134016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600"/>
              </a:spcAft>
            </a:pPr>
            <a:r>
              <a:rPr lang="en-US" dirty="0">
                <a:effectLst/>
                <a:latin typeface="Helvetica" panose="020B0604020202020204" pitchFamily="34" charset="0"/>
                <a:ea typeface="Calibri" panose="020F0502020204030204" pitchFamily="34" charset="0"/>
                <a:cs typeface="Helvetica" panose="020B0604020202020204" pitchFamily="34" charset="0"/>
              </a:rPr>
              <a:t>After you select the Administrative Tools drop-down, you will see this page. The words </a:t>
            </a:r>
            <a:r>
              <a:rPr lang="en-US" b="1" dirty="0">
                <a:effectLst/>
                <a:latin typeface="Helvetica" panose="020B0604020202020204" pitchFamily="34" charset="0"/>
                <a:ea typeface="Calibri" panose="020F0502020204030204" pitchFamily="34" charset="0"/>
                <a:cs typeface="Helvetica" panose="020B0604020202020204" pitchFamily="34" charset="0"/>
              </a:rPr>
              <a:t>Flexible Benefits Premium </a:t>
            </a:r>
            <a:r>
              <a:rPr lang="en-US" dirty="0">
                <a:effectLst/>
                <a:latin typeface="Helvetica" panose="020B0604020202020204" pitchFamily="34" charset="0"/>
                <a:ea typeface="Calibri" panose="020F0502020204030204" pitchFamily="34" charset="0"/>
                <a:cs typeface="Helvetica" panose="020B0604020202020204" pitchFamily="34" charset="0"/>
              </a:rPr>
              <a:t>are a direct link out to the tool.  </a:t>
            </a:r>
          </a:p>
          <a:p>
            <a:pPr marL="0" marR="0">
              <a:lnSpc>
                <a:spcPct val="107000"/>
              </a:lnSpc>
              <a:spcBef>
                <a:spcPts val="0"/>
              </a:spcBef>
              <a:spcAft>
                <a:spcPts val="600"/>
              </a:spcAft>
            </a:pPr>
            <a:r>
              <a:rPr lang="en-US" dirty="0">
                <a:effectLst/>
                <a:latin typeface="Helvetica" panose="020B0604020202020204" pitchFamily="34" charset="0"/>
                <a:ea typeface="Calibri" panose="020F0502020204030204" pitchFamily="34" charset="0"/>
                <a:cs typeface="Helvetica" panose="020B0604020202020204" pitchFamily="34" charset="0"/>
              </a:rPr>
              <a:t>In addition, a new </a:t>
            </a:r>
            <a:r>
              <a:rPr lang="en-US" b="1" dirty="0">
                <a:effectLst/>
                <a:latin typeface="Helvetica" panose="020B0604020202020204" pitchFamily="34" charset="0"/>
                <a:ea typeface="Calibri" panose="020F0502020204030204" pitchFamily="34" charset="0"/>
                <a:cs typeface="Helvetica" panose="020B0604020202020204" pitchFamily="34" charset="0"/>
              </a:rPr>
              <a:t>Administrative Tools Summary </a:t>
            </a:r>
            <a:r>
              <a:rPr lang="en-US" dirty="0">
                <a:effectLst/>
                <a:latin typeface="Helvetica" panose="020B0604020202020204" pitchFamily="34" charset="0"/>
                <a:ea typeface="Calibri" panose="020F0502020204030204" pitchFamily="34" charset="0"/>
                <a:cs typeface="Helvetica" panose="020B0604020202020204" pitchFamily="34" charset="0"/>
              </a:rPr>
              <a:t>button appears. This is where Alight will be storing access to multiple tools, including the Flexible Benefits Premium. </a:t>
            </a:r>
          </a:p>
          <a:p>
            <a:pPr marL="0" marR="0">
              <a:lnSpc>
                <a:spcPct val="107000"/>
              </a:lnSpc>
              <a:spcBef>
                <a:spcPts val="0"/>
              </a:spcBef>
              <a:spcAft>
                <a:spcPts val="600"/>
              </a:spcAft>
            </a:pPr>
            <a:r>
              <a:rPr lang="en-US" dirty="0">
                <a:effectLst/>
                <a:latin typeface="Helvetica" panose="020B0604020202020204" pitchFamily="34" charset="0"/>
                <a:ea typeface="Calibri" panose="020F0502020204030204" pitchFamily="34" charset="0"/>
                <a:cs typeface="Helvetica" panose="020B0604020202020204" pitchFamily="34" charset="0"/>
              </a:rPr>
              <a:t>Clicking on this button will take you to the </a:t>
            </a:r>
            <a:r>
              <a:rPr lang="en-US" b="1" dirty="0">
                <a:effectLst/>
                <a:latin typeface="Helvetica" panose="020B0604020202020204" pitchFamily="34" charset="0"/>
                <a:ea typeface="Calibri" panose="020F0502020204030204" pitchFamily="34" charset="0"/>
                <a:cs typeface="Helvetica" panose="020B0604020202020204" pitchFamily="34" charset="0"/>
              </a:rPr>
              <a:t>Tools Summary </a:t>
            </a:r>
            <a:r>
              <a:rPr lang="en-US" dirty="0">
                <a:effectLst/>
                <a:latin typeface="Helvetica" panose="020B0604020202020204" pitchFamily="34" charset="0"/>
                <a:ea typeface="Calibri" panose="020F0502020204030204" pitchFamily="34" charset="0"/>
                <a:cs typeface="Helvetica" panose="020B0604020202020204" pitchFamily="34" charset="0"/>
              </a:rPr>
              <a:t>page.  </a:t>
            </a:r>
          </a:p>
        </p:txBody>
      </p:sp>
      <p:sp>
        <p:nvSpPr>
          <p:cNvPr id="4" name="Slide Number Placeholder 3"/>
          <p:cNvSpPr>
            <a:spLocks noGrp="1"/>
          </p:cNvSpPr>
          <p:nvPr>
            <p:ph type="sldNum" sz="quarter" idx="5"/>
          </p:nvPr>
        </p:nvSpPr>
        <p:spPr/>
        <p:txBody>
          <a:bodyPr/>
          <a:lstStyle/>
          <a:p>
            <a:fld id="{D1EA3627-39FC-9349-8526-678BE1F5EA5C}" type="slidenum">
              <a:rPr lang="en-US" smtClean="0"/>
              <a:pPr/>
              <a:t>11</a:t>
            </a:fld>
            <a:endParaRPr lang="en-US" dirty="0"/>
          </a:p>
        </p:txBody>
      </p:sp>
    </p:spTree>
    <p:extLst>
      <p:ext uri="{BB962C8B-B14F-4D97-AF65-F5344CB8AC3E}">
        <p14:creationId xmlns:p14="http://schemas.microsoft.com/office/powerpoint/2010/main" val="419893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The </a:t>
            </a:r>
            <a:r>
              <a:rPr lang="en-US" b="1" dirty="0">
                <a:latin typeface="Helvetica" panose="020B0604020202020204" pitchFamily="34" charset="0"/>
                <a:cs typeface="Helvetica" panose="020B0604020202020204" pitchFamily="34" charset="0"/>
              </a:rPr>
              <a:t>Flexible Benefits Premium </a:t>
            </a:r>
            <a:r>
              <a:rPr lang="en-US" dirty="0">
                <a:latin typeface="Helvetica" panose="020B0604020202020204" pitchFamily="34" charset="0"/>
                <a:cs typeface="Helvetica" panose="020B0604020202020204" pitchFamily="34" charset="0"/>
              </a:rPr>
              <a:t>tile can also be clicked on this page and will route the entity user directly into the </a:t>
            </a:r>
            <a:r>
              <a:rPr lang="en-US" i="1" dirty="0">
                <a:latin typeface="Helvetica" panose="020B0604020202020204" pitchFamily="34" charset="0"/>
                <a:cs typeface="Helvetica" panose="020B0604020202020204" pitchFamily="34" charset="0"/>
              </a:rPr>
              <a:t>Flexible Benefits Premium </a:t>
            </a:r>
            <a:r>
              <a:rPr lang="en-US" dirty="0">
                <a:latin typeface="Helvetica" panose="020B0604020202020204" pitchFamily="34" charset="0"/>
                <a:cs typeface="Helvetica" panose="020B0604020202020204" pitchFamily="34" charset="0"/>
              </a:rPr>
              <a:t>tool.  </a:t>
            </a:r>
          </a:p>
        </p:txBody>
      </p:sp>
      <p:sp>
        <p:nvSpPr>
          <p:cNvPr id="4" name="Slide Number Placeholder 3"/>
          <p:cNvSpPr>
            <a:spLocks noGrp="1"/>
          </p:cNvSpPr>
          <p:nvPr>
            <p:ph type="sldNum" sz="quarter" idx="5"/>
          </p:nvPr>
        </p:nvSpPr>
        <p:spPr/>
        <p:txBody>
          <a:bodyPr/>
          <a:lstStyle/>
          <a:p>
            <a:fld id="{D1EA3627-39FC-9349-8526-678BE1F5EA5C}" type="slidenum">
              <a:rPr lang="en-US" smtClean="0"/>
              <a:pPr/>
              <a:t>12</a:t>
            </a:fld>
            <a:endParaRPr lang="en-US" dirty="0"/>
          </a:p>
        </p:txBody>
      </p:sp>
    </p:spTree>
    <p:extLst>
      <p:ext uri="{BB962C8B-B14F-4D97-AF65-F5344CB8AC3E}">
        <p14:creationId xmlns:p14="http://schemas.microsoft.com/office/powerpoint/2010/main" val="140737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GaBreeze web site pages also include Footers at the bottom of each page. The footer contains a link to the </a:t>
            </a:r>
            <a:r>
              <a:rPr lang="en-US" b="1" i="0" dirty="0">
                <a:latin typeface="Helvetica" panose="020B0604020202020204" pitchFamily="34" charset="0"/>
                <a:cs typeface="Helvetica" panose="020B0604020202020204" pitchFamily="34" charset="0"/>
              </a:rPr>
              <a:t>Administrative Tools </a:t>
            </a:r>
            <a:r>
              <a:rPr lang="en-US" dirty="0">
                <a:latin typeface="Helvetica" panose="020B0604020202020204" pitchFamily="34" charset="0"/>
                <a:cs typeface="Helvetica" panose="020B0604020202020204" pitchFamily="34" charset="0"/>
              </a:rPr>
              <a:t>as well.  </a:t>
            </a:r>
          </a:p>
        </p:txBody>
      </p:sp>
      <p:sp>
        <p:nvSpPr>
          <p:cNvPr id="4" name="Slide Number Placeholder 3"/>
          <p:cNvSpPr>
            <a:spLocks noGrp="1"/>
          </p:cNvSpPr>
          <p:nvPr>
            <p:ph type="sldNum" sz="quarter" idx="5"/>
          </p:nvPr>
        </p:nvSpPr>
        <p:spPr/>
        <p:txBody>
          <a:bodyPr/>
          <a:lstStyle/>
          <a:p>
            <a:fld id="{D1EA3627-39FC-9349-8526-678BE1F5EA5C}" type="slidenum">
              <a:rPr lang="en-US" smtClean="0"/>
              <a:pPr/>
              <a:t>13</a:t>
            </a:fld>
            <a:endParaRPr lang="en-US" dirty="0"/>
          </a:p>
        </p:txBody>
      </p:sp>
    </p:spTree>
    <p:extLst>
      <p:ext uri="{BB962C8B-B14F-4D97-AF65-F5344CB8AC3E}">
        <p14:creationId xmlns:p14="http://schemas.microsoft.com/office/powerpoint/2010/main" val="297981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Helvetica" panose="020B0604020202020204" pitchFamily="34" charset="0"/>
                <a:cs typeface="Helvetica" panose="020B0604020202020204" pitchFamily="34" charset="0"/>
              </a:rPr>
              <a:t>This dashboard is the first screen you will see after you access the new tool.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It provides an easy, at-a-glance view of the payment process.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light blue bar at the top shows the invoice date as well what makes up the current amount due, specifically: </a:t>
            </a:r>
          </a:p>
          <a:p>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The new invoice premium,</a:t>
            </a:r>
          </a:p>
          <a:p>
            <a:pPr marL="173336" indent="-173336">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The new invoice adjustments, and </a:t>
            </a:r>
          </a:p>
          <a:p>
            <a:pPr marL="173336" indent="-173336">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Any past due amounts. </a:t>
            </a:r>
          </a:p>
          <a:p>
            <a:pPr marL="173336" indent="-173336">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This section of the dashboard also shows the invoice/statement date and the payment due date.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section under the blue bar shows the current statement amount due, the payment received for the current statement, and the total outstanding amount.</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can use the dark blue buttons to download the invoice, view statement details, download participant details, or pay.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Payments Received section allows you to view your most recent payment.</a:t>
            </a: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14</a:t>
            </a:fld>
            <a:endParaRPr lang="en-US" dirty="0"/>
          </a:p>
        </p:txBody>
      </p:sp>
    </p:spTree>
    <p:extLst>
      <p:ext uri="{BB962C8B-B14F-4D97-AF65-F5344CB8AC3E}">
        <p14:creationId xmlns:p14="http://schemas.microsoft.com/office/powerpoint/2010/main" val="168299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On the right side of the dashboard, you will see a tracker that helps you keep track of where you are at in the payment process.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will also find a help and support button that connects you to additional resources.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bottom section of the dashboard allows you to view payments received as well as a premium summary. Hover over the third bar to see the graphic legend.</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15</a:t>
            </a:fld>
            <a:endParaRPr lang="en-US" dirty="0"/>
          </a:p>
        </p:txBody>
      </p:sp>
    </p:spTree>
    <p:extLst>
      <p:ext uri="{BB962C8B-B14F-4D97-AF65-F5344CB8AC3E}">
        <p14:creationId xmlns:p14="http://schemas.microsoft.com/office/powerpoint/2010/main" val="397465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The tool allows you to easily view past due amounts from the Invoice Date section at the top of the page.</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16</a:t>
            </a:fld>
            <a:endParaRPr lang="en-US" dirty="0"/>
          </a:p>
        </p:txBody>
      </p:sp>
    </p:spTree>
    <p:extLst>
      <p:ext uri="{BB962C8B-B14F-4D97-AF65-F5344CB8AC3E}">
        <p14:creationId xmlns:p14="http://schemas.microsoft.com/office/powerpoint/2010/main" val="338396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The Invoice Date section also shows any </a:t>
            </a:r>
            <a:r>
              <a:rPr lang="en-US" b="1" dirty="0">
                <a:latin typeface="Helvetica" panose="020B0604020202020204" pitchFamily="34" charset="0"/>
                <a:cs typeface="Helvetica" panose="020B0604020202020204" pitchFamily="34" charset="0"/>
              </a:rPr>
              <a:t>overpayments</a:t>
            </a:r>
            <a:r>
              <a:rPr lang="en-US" dirty="0">
                <a:latin typeface="Helvetica" panose="020B0604020202020204" pitchFamily="34" charset="0"/>
                <a:cs typeface="Helvetica" panose="020B0604020202020204" pitchFamily="34" charset="0"/>
              </a:rPr>
              <a:t> for the prior month.</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17</a:t>
            </a:fld>
            <a:endParaRPr lang="en-US" dirty="0"/>
          </a:p>
        </p:txBody>
      </p:sp>
    </p:spTree>
    <p:extLst>
      <p:ext uri="{BB962C8B-B14F-4D97-AF65-F5344CB8AC3E}">
        <p14:creationId xmlns:p14="http://schemas.microsoft.com/office/powerpoint/2010/main" val="3289117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The four blue navigation buttons are another important feature of the dashboard.</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These buttons are designed to guide you through the four key invoice processing steps each month:</a:t>
            </a:r>
          </a:p>
          <a:p>
            <a:endParaRPr lang="en-US"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Downloading the invoice</a:t>
            </a:r>
          </a:p>
          <a:p>
            <a:pPr marL="171450" indent="-1714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Viewing statement details</a:t>
            </a:r>
          </a:p>
          <a:p>
            <a:pPr marL="171450" indent="-1714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Downloading a file with participant details, and</a:t>
            </a:r>
          </a:p>
          <a:p>
            <a:pPr marL="171450" indent="-1714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Paying the invoice.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18</a:t>
            </a:fld>
            <a:endParaRPr lang="en-US" dirty="0"/>
          </a:p>
        </p:txBody>
      </p:sp>
    </p:spTree>
    <p:extLst>
      <p:ext uri="{BB962C8B-B14F-4D97-AF65-F5344CB8AC3E}">
        <p14:creationId xmlns:p14="http://schemas.microsoft.com/office/powerpoint/2010/main" val="316860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When you select the </a:t>
            </a:r>
            <a:r>
              <a:rPr lang="en-US" b="1" dirty="0">
                <a:latin typeface="Helvetica" panose="020B0604020202020204" pitchFamily="34" charset="0"/>
                <a:cs typeface="Helvetica" panose="020B0604020202020204" pitchFamily="34" charset="0"/>
              </a:rPr>
              <a:t>Download Invoice </a:t>
            </a:r>
            <a:r>
              <a:rPr lang="en-US" dirty="0">
                <a:latin typeface="Helvetica" panose="020B0604020202020204" pitchFamily="34" charset="0"/>
                <a:cs typeface="Helvetica" panose="020B0604020202020204" pitchFamily="34" charset="0"/>
              </a:rPr>
              <a:t>button from the dashboard, the tool will open your most recent invoice.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It is important to check the invoice to confirm the following information for each month:</a:t>
            </a:r>
          </a:p>
          <a:p>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Covered plans, </a:t>
            </a:r>
          </a:p>
          <a:p>
            <a:pPr marL="173336" indent="-173336">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Number of participants, and </a:t>
            </a:r>
          </a:p>
          <a:p>
            <a:pPr marL="173336" indent="-173336">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Amounts due.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new invoice total is shown at the bottom of the invoice.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Please pay the amount in full.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 If any eligibility and/or HR updates are needed, please make them with your HR/Payroll team. Note that manual entities will use the Employer Website tool.</a:t>
            </a:r>
          </a:p>
        </p:txBody>
      </p:sp>
      <p:sp>
        <p:nvSpPr>
          <p:cNvPr id="4" name="Slide Number Placeholder 3"/>
          <p:cNvSpPr>
            <a:spLocks noGrp="1"/>
          </p:cNvSpPr>
          <p:nvPr>
            <p:ph type="sldNum" sz="quarter" idx="5"/>
          </p:nvPr>
        </p:nvSpPr>
        <p:spPr/>
        <p:txBody>
          <a:bodyPr/>
          <a:lstStyle/>
          <a:p>
            <a:fld id="{D1EA3627-39FC-9349-8526-678BE1F5EA5C}" type="slidenum">
              <a:rPr lang="en-US" smtClean="0"/>
              <a:pPr/>
              <a:t>19</a:t>
            </a:fld>
            <a:endParaRPr lang="en-US" dirty="0"/>
          </a:p>
        </p:txBody>
      </p:sp>
    </p:spTree>
    <p:extLst>
      <p:ext uri="{BB962C8B-B14F-4D97-AF65-F5344CB8AC3E}">
        <p14:creationId xmlns:p14="http://schemas.microsoft.com/office/powerpoint/2010/main" val="383928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a:spcBef>
                <a:spcPct val="0"/>
              </a:spcBef>
              <a:spcAft>
                <a:spcPts val="607"/>
              </a:spcAft>
            </a:pPr>
            <a:r>
              <a:rPr lang="en-US" altLang="en-US" sz="1100" dirty="0">
                <a:latin typeface="Helvetica" panose="020B0604020202020204" pitchFamily="34" charset="0"/>
                <a:cs typeface="Helvetica" panose="020B0604020202020204" pitchFamily="34" charset="0"/>
              </a:rPr>
              <a:t>Welcome to today’s session.</a:t>
            </a:r>
          </a:p>
          <a:p>
            <a:pPr>
              <a:spcBef>
                <a:spcPct val="0"/>
              </a:spcBef>
              <a:spcAft>
                <a:spcPts val="607"/>
              </a:spcAft>
            </a:pPr>
            <a:r>
              <a:rPr lang="en-US" altLang="en-US" sz="1100" dirty="0">
                <a:latin typeface="Helvetica" panose="020B0604020202020204" pitchFamily="34" charset="0"/>
                <a:cs typeface="Helvetica" panose="020B0604020202020204" pitchFamily="34" charset="0"/>
              </a:rPr>
              <a:t>Here is an overview of what we’re planning to cover while we’re together. </a:t>
            </a:r>
          </a:p>
          <a:p>
            <a:pPr>
              <a:spcBef>
                <a:spcPct val="0"/>
              </a:spcBef>
              <a:spcAft>
                <a:spcPts val="607"/>
              </a:spcAft>
            </a:pPr>
            <a:r>
              <a:rPr lang="en-US" altLang="en-US" sz="1100" dirty="0">
                <a:latin typeface="Helvetica" panose="020B0604020202020204" pitchFamily="34" charset="0"/>
                <a:cs typeface="Helvetica" panose="020B0604020202020204" pitchFamily="34" charset="0"/>
              </a:rPr>
              <a:t>[Presenter to review each item on the agenda.]</a:t>
            </a:r>
          </a:p>
          <a:p>
            <a:pPr>
              <a:spcBef>
                <a:spcPct val="0"/>
              </a:spcBef>
              <a:spcAft>
                <a:spcPts val="607"/>
              </a:spcAft>
            </a:pPr>
            <a:r>
              <a:rPr lang="en-US" altLang="en-US" sz="1100" b="1" dirty="0">
                <a:latin typeface="Helvetica" panose="020B0604020202020204" pitchFamily="34" charset="0"/>
                <a:cs typeface="Helvetica" panose="020B0604020202020204" pitchFamily="34" charset="0"/>
              </a:rPr>
              <a:t>So, please participate and fully engage with this session: </a:t>
            </a:r>
            <a:r>
              <a:rPr lang="en-US" altLang="en-US" sz="1100" dirty="0">
                <a:latin typeface="Helvetica" panose="020B0604020202020204" pitchFamily="34" charset="0"/>
                <a:cs typeface="Helvetica" panose="020B0604020202020204" pitchFamily="34" charset="0"/>
              </a:rPr>
              <a:t>Ask questions, provide feedback, and most importantly commit to using the new tool to help us forge a new way forward.</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2</a:t>
            </a:fld>
            <a:endParaRPr lang="en-US" dirty="0"/>
          </a:p>
        </p:txBody>
      </p:sp>
    </p:spTree>
    <p:extLst>
      <p:ext uri="{BB962C8B-B14F-4D97-AF65-F5344CB8AC3E}">
        <p14:creationId xmlns:p14="http://schemas.microsoft.com/office/powerpoint/2010/main" val="3995170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Be sure to follow the instructions provided when you pay your invoice.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[Presenter should quickly review the instructions.]</a:t>
            </a:r>
          </a:p>
        </p:txBody>
      </p:sp>
      <p:sp>
        <p:nvSpPr>
          <p:cNvPr id="4" name="Slide Number Placeholder 3"/>
          <p:cNvSpPr>
            <a:spLocks noGrp="1"/>
          </p:cNvSpPr>
          <p:nvPr>
            <p:ph type="sldNum" sz="quarter" idx="5"/>
          </p:nvPr>
        </p:nvSpPr>
        <p:spPr/>
        <p:txBody>
          <a:bodyPr/>
          <a:lstStyle/>
          <a:p>
            <a:fld id="{D1EA3627-39FC-9349-8526-678BE1F5EA5C}" type="slidenum">
              <a:rPr lang="en-US" smtClean="0"/>
              <a:pPr/>
              <a:t>20</a:t>
            </a:fld>
            <a:endParaRPr lang="en-US" dirty="0"/>
          </a:p>
        </p:txBody>
      </p:sp>
    </p:spTree>
    <p:extLst>
      <p:ext uri="{BB962C8B-B14F-4D97-AF65-F5344CB8AC3E}">
        <p14:creationId xmlns:p14="http://schemas.microsoft.com/office/powerpoint/2010/main" val="278075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When you select the </a:t>
            </a:r>
            <a:r>
              <a:rPr lang="en-US" b="1" dirty="0">
                <a:latin typeface="Helvetica" panose="020B0604020202020204" pitchFamily="34" charset="0"/>
                <a:cs typeface="Helvetica" panose="020B0604020202020204" pitchFamily="34" charset="0"/>
              </a:rPr>
              <a:t>View Statement Details </a:t>
            </a:r>
            <a:r>
              <a:rPr lang="en-US" dirty="0">
                <a:latin typeface="Helvetica" panose="020B0604020202020204" pitchFamily="34" charset="0"/>
                <a:cs typeface="Helvetica" panose="020B0604020202020204" pitchFamily="34" charset="0"/>
              </a:rPr>
              <a:t>button, you will link to the Statement Details page that is shown here.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can use the three blue navigation buttons to download your invoice, download a file with participant details or pay.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This page also provides a summary of the total outstanding premiums, as well as a Summary by Coverage Month section with details about:</a:t>
            </a:r>
          </a:p>
          <a:p>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Previous statement amounts, </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Payments received, </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Past due amounts, </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New invoice premiums and new invoice adjustments, and </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The total outstanding amount. </a:t>
            </a:r>
          </a:p>
          <a:p>
            <a:endParaRPr lang="en-US"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21</a:t>
            </a:fld>
            <a:endParaRPr lang="en-US" dirty="0"/>
          </a:p>
        </p:txBody>
      </p:sp>
    </p:spTree>
    <p:extLst>
      <p:ext uri="{BB962C8B-B14F-4D97-AF65-F5344CB8AC3E}">
        <p14:creationId xmlns:p14="http://schemas.microsoft.com/office/powerpoint/2010/main" val="3918624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Here is a screen shot of the additional information you’ll see as you scroll through the statement screen.</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Use the blue buttons to choose the month you want to view.</a:t>
            </a:r>
          </a:p>
          <a:p>
            <a:endParaRPr lang="en-US"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22</a:t>
            </a:fld>
            <a:endParaRPr lang="en-US" dirty="0"/>
          </a:p>
        </p:txBody>
      </p:sp>
    </p:spTree>
    <p:extLst>
      <p:ext uri="{BB962C8B-B14F-4D97-AF65-F5344CB8AC3E}">
        <p14:creationId xmlns:p14="http://schemas.microsoft.com/office/powerpoint/2010/main" val="213089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After you select the </a:t>
            </a:r>
            <a:r>
              <a:rPr lang="en-US" b="1" dirty="0">
                <a:latin typeface="Helvetica" panose="020B0604020202020204" pitchFamily="34" charset="0"/>
                <a:cs typeface="Helvetica" panose="020B0604020202020204" pitchFamily="34" charset="0"/>
              </a:rPr>
              <a:t>Download participant details </a:t>
            </a:r>
            <a:r>
              <a:rPr lang="en-US" dirty="0">
                <a:latin typeface="Helvetica" panose="020B0604020202020204" pitchFamily="34" charset="0"/>
                <a:cs typeface="Helvetica" panose="020B0604020202020204" pitchFamily="34" charset="0"/>
              </a:rPr>
              <a:t>button, the tool will download a report in a CVS file with details of each participant’s plan options, the premium amounts and administrative fees.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Review this file to confirm the number of participants covered since that is what determines the premium amounts due.</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23</a:t>
            </a:fld>
            <a:endParaRPr lang="en-US" dirty="0"/>
          </a:p>
        </p:txBody>
      </p:sp>
    </p:spTree>
    <p:extLst>
      <p:ext uri="{BB962C8B-B14F-4D97-AF65-F5344CB8AC3E}">
        <p14:creationId xmlns:p14="http://schemas.microsoft.com/office/powerpoint/2010/main" val="351139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076" y="4415790"/>
            <a:ext cx="5654556" cy="4311206"/>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Helvetica" panose="020B0604020202020204" pitchFamily="34" charset="0"/>
                <a:cs typeface="Helvetica" panose="020B0604020202020204" pitchFamily="34" charset="0"/>
              </a:rPr>
              <a:t>Here is the screen that appears when you select the </a:t>
            </a:r>
            <a:r>
              <a:rPr lang="en-US" sz="900" b="1" dirty="0">
                <a:latin typeface="Helvetica" panose="020B0604020202020204" pitchFamily="34" charset="0"/>
                <a:cs typeface="Helvetica" panose="020B0604020202020204" pitchFamily="34" charset="0"/>
              </a:rPr>
              <a:t>Pay now </a:t>
            </a:r>
            <a:r>
              <a:rPr lang="en-US" sz="900" dirty="0">
                <a:latin typeface="Helvetica" panose="020B0604020202020204" pitchFamily="34" charset="0"/>
                <a:cs typeface="Helvetica" panose="020B0604020202020204" pitchFamily="34" charset="0"/>
              </a:rPr>
              <a:t>button from the dashboard. </a:t>
            </a:r>
            <a:r>
              <a:rPr lang="en-US" sz="900" dirty="0">
                <a:effectLst/>
                <a:latin typeface="Helvetica" panose="020B0604020202020204" pitchFamily="34" charset="0"/>
                <a:ea typeface="Calibri" panose="020F0502020204030204" pitchFamily="34" charset="0"/>
                <a:cs typeface="Helvetica" panose="020B0604020202020204" pitchFamily="34" charset="0"/>
              </a:rPr>
              <a:t>This initial screen is the same whether your entity pays by ePayment, Direct Deposit or Check – with one exception that I’ll cover at the end.</a:t>
            </a:r>
          </a:p>
          <a:p>
            <a:pPr algn="l"/>
            <a:endParaRPr lang="en-US" sz="900" dirty="0">
              <a:latin typeface="Helvetica" panose="020B0604020202020204" pitchFamily="34" charset="0"/>
              <a:cs typeface="Helvetica" panose="020B0604020202020204" pitchFamily="34" charset="0"/>
            </a:endParaRPr>
          </a:p>
          <a:p>
            <a:pPr algn="l"/>
            <a:r>
              <a:rPr lang="en-US" sz="900" dirty="0">
                <a:latin typeface="Helvetica" panose="020B0604020202020204" pitchFamily="34" charset="0"/>
                <a:cs typeface="Helvetica" panose="020B0604020202020204" pitchFamily="34" charset="0"/>
              </a:rPr>
              <a:t>Start by reviewing  the details for each </a:t>
            </a:r>
            <a:r>
              <a:rPr lang="en-US" sz="900" b="1" dirty="0">
                <a:latin typeface="Helvetica" panose="020B0604020202020204" pitchFamily="34" charset="0"/>
                <a:cs typeface="Helvetica" panose="020B0604020202020204" pitchFamily="34" charset="0"/>
              </a:rPr>
              <a:t>Coverage Month.</a:t>
            </a:r>
          </a:p>
          <a:p>
            <a:pPr marL="173336" indent="-173336" defTabSz="462229">
              <a:buFont typeface="Arial" panose="020B0604020202020204" pitchFamily="34" charset="0"/>
              <a:buChar char="•"/>
              <a:defRPr/>
            </a:pPr>
            <a:r>
              <a:rPr lang="en-US" sz="900" dirty="0">
                <a:solidFill>
                  <a:srgbClr val="000000"/>
                </a:solidFill>
                <a:latin typeface="Helvetica" panose="020B0604020202020204" pitchFamily="34" charset="0"/>
                <a:cs typeface="Helvetica" panose="020B0604020202020204" pitchFamily="34" charset="0"/>
              </a:rPr>
              <a:t>Coverage Months correspond to the actual coverage of your employees. However, Coverage Months premiums are not always calculated in the actual month of coverage. This is because retroactive enrollments (such as a birth of a child enrolled in coverage after birth) can adjust previous months coverage. </a:t>
            </a:r>
          </a:p>
          <a:p>
            <a:pPr marL="173336" indent="-173336" defTabSz="462229">
              <a:buFont typeface="Arial" panose="020B0604020202020204" pitchFamily="34" charset="0"/>
              <a:buChar char="•"/>
              <a:defRPr/>
            </a:pPr>
            <a:r>
              <a:rPr lang="en-US" sz="900" dirty="0">
                <a:solidFill>
                  <a:srgbClr val="000000"/>
                </a:solidFill>
                <a:latin typeface="Helvetica" panose="020B0604020202020204" pitchFamily="34" charset="0"/>
                <a:cs typeface="Helvetica" panose="020B0604020202020204" pitchFamily="34" charset="0"/>
              </a:rPr>
              <a:t>Therefore, in each invoice you will likely see nearly all of your premiums in the current Coverage Month, but you may also see adjustments to previous Coverage Months. </a:t>
            </a:r>
          </a:p>
          <a:p>
            <a:pPr marL="173336" indent="-173336" defTabSz="462229">
              <a:buFont typeface="Arial" panose="020B0604020202020204" pitchFamily="34" charset="0"/>
              <a:buChar char="•"/>
              <a:defRPr/>
            </a:pPr>
            <a:r>
              <a:rPr lang="en-US" sz="900" dirty="0">
                <a:solidFill>
                  <a:srgbClr val="000000"/>
                </a:solidFill>
                <a:latin typeface="Helvetica" panose="020B0604020202020204" pitchFamily="34" charset="0"/>
                <a:cs typeface="Helvetica" panose="020B0604020202020204" pitchFamily="34" charset="0"/>
              </a:rPr>
              <a:t>Adjustments can be both positive (additional money due) or negative (credits against other premiums due).</a:t>
            </a:r>
          </a:p>
          <a:p>
            <a:pPr algn="l"/>
            <a:endParaRPr lang="en-US" sz="900" dirty="0">
              <a:latin typeface="Helvetica" panose="020B0604020202020204" pitchFamily="34" charset="0"/>
              <a:cs typeface="Helvetica" panose="020B0604020202020204" pitchFamily="34" charset="0"/>
            </a:endParaRPr>
          </a:p>
          <a:p>
            <a:pPr algn="l"/>
            <a:r>
              <a:rPr lang="en-US" sz="900" dirty="0">
                <a:latin typeface="Helvetica" panose="020B0604020202020204" pitchFamily="34" charset="0"/>
                <a:cs typeface="Helvetica" panose="020B0604020202020204" pitchFamily="34" charset="0"/>
              </a:rPr>
              <a:t>The next step is to review the pay details for the current amount due. </a:t>
            </a:r>
            <a:r>
              <a:rPr lang="en-US" sz="900" b="1" dirty="0">
                <a:latin typeface="Helvetica" panose="020B0604020202020204" pitchFamily="34" charset="0"/>
                <a:cs typeface="Helvetica" panose="020B0604020202020204" pitchFamily="34" charset="0"/>
              </a:rPr>
              <a:t>[Presenter to highlight each item on the list.]</a:t>
            </a:r>
          </a:p>
          <a:p>
            <a:pPr algn="l"/>
            <a:endParaRPr lang="en-US" sz="900" dirty="0">
              <a:latin typeface="Helvetica" panose="020B0604020202020204" pitchFamily="34" charset="0"/>
              <a:cs typeface="Helvetica" panose="020B0604020202020204" pitchFamily="34" charset="0"/>
            </a:endParaRPr>
          </a:p>
          <a:p>
            <a:r>
              <a:rPr lang="en-US" sz="900" dirty="0">
                <a:latin typeface="Helvetica" panose="020B0604020202020204" pitchFamily="34" charset="0"/>
                <a:cs typeface="Helvetica" panose="020B0604020202020204" pitchFamily="34" charset="0"/>
              </a:rPr>
              <a:t>When you have completed that step, hit </a:t>
            </a:r>
            <a:r>
              <a:rPr lang="en-US" sz="900" b="1" dirty="0">
                <a:latin typeface="Helvetica" panose="020B0604020202020204" pitchFamily="34" charset="0"/>
                <a:cs typeface="Helvetica" panose="020B0604020202020204" pitchFamily="34" charset="0"/>
              </a:rPr>
              <a:t>Confirm Amount </a:t>
            </a:r>
            <a:r>
              <a:rPr lang="en-US" sz="900" dirty="0">
                <a:latin typeface="Helvetica" panose="020B0604020202020204" pitchFamily="34" charset="0"/>
                <a:cs typeface="Helvetica" panose="020B0604020202020204" pitchFamily="34" charset="0"/>
              </a:rPr>
              <a:t>to authorize your payment via ePayment, ACH or check (depending on your agency).  </a:t>
            </a:r>
            <a:r>
              <a:rPr lang="en-US" sz="900" b="1" dirty="0">
                <a:latin typeface="Helvetica" panose="020B0604020202020204" pitchFamily="34" charset="0"/>
                <a:cs typeface="Helvetica" panose="020B0604020202020204" pitchFamily="34" charset="0"/>
              </a:rPr>
              <a:t>This confirmation step ensures that you have tracked the money you are paying against the premiums you owe, so that what is paid corresponds to what is billed. However, please note that this is not the last step in the confirmation process. </a:t>
            </a:r>
            <a:r>
              <a:rPr lang="en-US" sz="900" dirty="0">
                <a:latin typeface="Helvetica" panose="020B0604020202020204" pitchFamily="34" charset="0"/>
                <a:cs typeface="Helvetica" panose="020B0604020202020204" pitchFamily="34" charset="0"/>
              </a:rPr>
              <a:t>It simply takes you to the NEXT steps in the payment/confirmation process.</a:t>
            </a:r>
          </a:p>
          <a:p>
            <a:pPr algn="l"/>
            <a:endParaRPr lang="en-US" sz="900" dirty="0">
              <a:latin typeface="Helvetica" panose="020B0604020202020204" pitchFamily="34" charset="0"/>
              <a:cs typeface="Helvetica" panose="020B0604020202020204" pitchFamily="34" charset="0"/>
            </a:endParaRPr>
          </a:p>
          <a:p>
            <a:pPr algn="l"/>
            <a:r>
              <a:rPr lang="en-US" sz="900" dirty="0">
                <a:latin typeface="Helvetica" panose="020B0604020202020204" pitchFamily="34" charset="0"/>
                <a:cs typeface="Helvetica" panose="020B0604020202020204" pitchFamily="34" charset="0"/>
              </a:rPr>
              <a:t>If you are not ready to confirm and  pay, you can select </a:t>
            </a:r>
            <a:r>
              <a:rPr lang="en-US" sz="900" b="1" dirty="0">
                <a:latin typeface="Helvetica" panose="020B0604020202020204" pitchFamily="34" charset="0"/>
                <a:cs typeface="Helvetica" panose="020B0604020202020204" pitchFamily="34" charset="0"/>
              </a:rPr>
              <a:t>Save as draft </a:t>
            </a:r>
            <a:r>
              <a:rPr lang="en-US" sz="900" dirty="0">
                <a:latin typeface="Helvetica" panose="020B0604020202020204" pitchFamily="34" charset="0"/>
                <a:cs typeface="Helvetica" panose="020B0604020202020204" pitchFamily="34" charset="0"/>
              </a:rPr>
              <a:t>before you leave the page. </a:t>
            </a:r>
          </a:p>
          <a:p>
            <a:pPr algn="l"/>
            <a:endParaRPr lang="en-US" sz="900" dirty="0">
              <a:latin typeface="Helvetica" panose="020B0604020202020204" pitchFamily="34" charset="0"/>
              <a:cs typeface="Helvetica" panose="020B0604020202020204" pitchFamily="34" charset="0"/>
            </a:endParaRPr>
          </a:p>
          <a:p>
            <a:r>
              <a:rPr lang="en-US" sz="900" dirty="0">
                <a:latin typeface="Helvetica" panose="020B0604020202020204" pitchFamily="34" charset="0"/>
                <a:cs typeface="Helvetica" panose="020B0604020202020204" pitchFamily="34" charset="0"/>
              </a:rPr>
              <a:t>This screen is the same for all 3 payment methods I just mentioned. </a:t>
            </a:r>
            <a:r>
              <a:rPr lang="en-US" sz="900" b="1" dirty="0">
                <a:latin typeface="Helvetica" panose="020B0604020202020204" pitchFamily="34" charset="0"/>
                <a:cs typeface="Helvetica" panose="020B0604020202020204" pitchFamily="34" charset="0"/>
              </a:rPr>
              <a:t>However, the next steps and screens </a:t>
            </a:r>
            <a:r>
              <a:rPr lang="en-US" sz="900" b="1" u="sng" dirty="0">
                <a:latin typeface="Helvetica" panose="020B0604020202020204" pitchFamily="34" charset="0"/>
                <a:cs typeface="Helvetica" panose="020B0604020202020204" pitchFamily="34" charset="0"/>
              </a:rPr>
              <a:t>differ</a:t>
            </a:r>
            <a:r>
              <a:rPr lang="en-US" sz="900" b="1" dirty="0">
                <a:latin typeface="Helvetica" panose="020B0604020202020204" pitchFamily="34" charset="0"/>
                <a:cs typeface="Helvetica" panose="020B0604020202020204" pitchFamily="34" charset="0"/>
              </a:rPr>
              <a:t> by payment method</a:t>
            </a:r>
            <a:r>
              <a:rPr lang="en-US" sz="900" dirty="0">
                <a:latin typeface="Helvetica" panose="020B0604020202020204" pitchFamily="34" charset="0"/>
                <a:cs typeface="Helvetica" panose="020B0604020202020204" pitchFamily="34" charset="0"/>
              </a:rPr>
              <a:t>. As a result, there is a different message at the bottom of this screen with specific information about next steps for each payment method.</a:t>
            </a:r>
          </a:p>
          <a:p>
            <a:endParaRPr lang="en-US" sz="900" dirty="0">
              <a:latin typeface="Helvetica" panose="020B0604020202020204" pitchFamily="34" charset="0"/>
              <a:cs typeface="Helvetica" panose="020B0604020202020204" pitchFamily="34" charset="0"/>
            </a:endParaRPr>
          </a:p>
          <a:p>
            <a:r>
              <a:rPr lang="en-US" sz="900" b="1" dirty="0">
                <a:latin typeface="Helvetica" panose="020B0604020202020204" pitchFamily="34" charset="0"/>
                <a:cs typeface="Helvetica" panose="020B0604020202020204" pitchFamily="34" charset="0"/>
              </a:rPr>
              <a:t>Final note before we move on: This example shows a Past Due amount from the prior month of $4,903.48. This Past Due amount is ADDED to the Total Outstanding Amount on this screen.</a:t>
            </a:r>
          </a:p>
        </p:txBody>
      </p:sp>
      <p:sp>
        <p:nvSpPr>
          <p:cNvPr id="4" name="Slide Number Placeholder 3"/>
          <p:cNvSpPr>
            <a:spLocks noGrp="1"/>
          </p:cNvSpPr>
          <p:nvPr>
            <p:ph type="sldNum" sz="quarter" idx="5"/>
          </p:nvPr>
        </p:nvSpPr>
        <p:spPr/>
        <p:txBody>
          <a:bodyPr/>
          <a:lstStyle/>
          <a:p>
            <a:fld id="{D1EA3627-39FC-9349-8526-678BE1F5EA5C}" type="slidenum">
              <a:rPr lang="en-US" smtClean="0"/>
              <a:pPr/>
              <a:t>24</a:t>
            </a:fld>
            <a:endParaRPr lang="en-US" dirty="0"/>
          </a:p>
        </p:txBody>
      </p:sp>
    </p:spTree>
    <p:extLst>
      <p:ext uri="{BB962C8B-B14F-4D97-AF65-F5344CB8AC3E}">
        <p14:creationId xmlns:p14="http://schemas.microsoft.com/office/powerpoint/2010/main" val="217233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076" y="4415790"/>
            <a:ext cx="5654556" cy="4311206"/>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latin typeface="Helvetica" panose="020B0604020202020204" pitchFamily="34" charset="0"/>
                <a:cs typeface="Helvetica" panose="020B0604020202020204" pitchFamily="34" charset="0"/>
              </a:rPr>
              <a:t>Participating entities need to choose one of these forms of payment within 1 week of this training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dirty="0">
              <a:latin typeface="Helvetica" panose="020B0604020202020204" pitchFamily="34" charset="0"/>
              <a:cs typeface="Helvetica"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err="1">
                <a:latin typeface="Helvetica" panose="020B0604020202020204" pitchFamily="34" charset="0"/>
                <a:cs typeface="Helvetica" panose="020B0604020202020204" pitchFamily="34" charset="0"/>
              </a:rPr>
              <a:t>epayment</a:t>
            </a:r>
            <a:endParaRPr lang="en-US" sz="1100" b="0" dirty="0">
              <a:latin typeface="Helvetica" panose="020B0604020202020204" pitchFamily="34" charset="0"/>
              <a:cs typeface="Helvetica"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Helvetica" panose="020B0604020202020204" pitchFamily="34" charset="0"/>
                <a:cs typeface="Helvetica" panose="020B0604020202020204" pitchFamily="34" charset="0"/>
              </a:rPr>
              <a:t>Direct Deposit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Helvetica" panose="020B0604020202020204" pitchFamily="34" charset="0"/>
                <a:cs typeface="Helvetica" panose="020B0604020202020204" pitchFamily="34" charset="0"/>
              </a:rPr>
              <a:t>Check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latin typeface="Helvetica" panose="020B0604020202020204" pitchFamily="34" charset="0"/>
                <a:cs typeface="Helvetica" panose="020B0604020202020204" pitchFamily="34" charset="0"/>
              </a:rPr>
              <a:t>If your entity is currently using ePas, that payment method will no longer be offered. Your entity will need to choose one of the above </a:t>
            </a:r>
            <a:r>
              <a:rPr lang="en-US" sz="1100" b="0">
                <a:latin typeface="Helvetica" panose="020B0604020202020204" pitchFamily="34" charset="0"/>
                <a:cs typeface="Helvetica" panose="020B0604020202020204" pitchFamily="34" charset="0"/>
              </a:rPr>
              <a:t>payment methods.</a:t>
            </a:r>
            <a:endParaRPr lang="en-US" sz="1100" b="0" dirty="0">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dirty="0">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latin typeface="Helvetica" panose="020B0604020202020204" pitchFamily="34" charset="0"/>
                <a:cs typeface="Helvetica" panose="020B0604020202020204" pitchFamily="34" charset="0"/>
              </a:rPr>
              <a:t>We’ll cover the payment steps for each form of payment next. </a:t>
            </a:r>
          </a:p>
        </p:txBody>
      </p:sp>
      <p:sp>
        <p:nvSpPr>
          <p:cNvPr id="4" name="Slide Number Placeholder 3"/>
          <p:cNvSpPr>
            <a:spLocks noGrp="1"/>
          </p:cNvSpPr>
          <p:nvPr>
            <p:ph type="sldNum" sz="quarter" idx="5"/>
          </p:nvPr>
        </p:nvSpPr>
        <p:spPr/>
        <p:txBody>
          <a:bodyPr/>
          <a:lstStyle/>
          <a:p>
            <a:fld id="{D1EA3627-39FC-9349-8526-678BE1F5EA5C}" type="slidenum">
              <a:rPr lang="en-US" smtClean="0"/>
              <a:pPr/>
              <a:t>25</a:t>
            </a:fld>
            <a:endParaRPr lang="en-US" dirty="0"/>
          </a:p>
        </p:txBody>
      </p:sp>
    </p:spTree>
    <p:extLst>
      <p:ext uri="{BB962C8B-B14F-4D97-AF65-F5344CB8AC3E}">
        <p14:creationId xmlns:p14="http://schemas.microsoft.com/office/powerpoint/2010/main" val="4049424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076" y="4415790"/>
            <a:ext cx="5654556" cy="4311206"/>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latin typeface="Helvetica" panose="020B0604020202020204" pitchFamily="34" charset="0"/>
                <a:cs typeface="Helvetica" panose="020B0604020202020204" pitchFamily="34" charset="0"/>
              </a:rPr>
              <a:t>This screen shot is identical to the one we just viewed with one exception: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dirty="0">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latin typeface="Helvetica" panose="020B0604020202020204" pitchFamily="34" charset="0"/>
                <a:cs typeface="Helvetica" panose="020B0604020202020204" pitchFamily="34" charset="0"/>
              </a:rPr>
              <a:t>Instead of showing a Past Due amount for the prior month, it shows a </a:t>
            </a:r>
            <a:r>
              <a:rPr lang="en-US" sz="1100" b="1" dirty="0">
                <a:latin typeface="Helvetica" panose="020B0604020202020204" pitchFamily="34" charset="0"/>
                <a:cs typeface="Helvetica" panose="020B0604020202020204" pitchFamily="34" charset="0"/>
              </a:rPr>
              <a:t>Past Overpayment </a:t>
            </a:r>
            <a:r>
              <a:rPr lang="en-US" sz="1100" b="0" dirty="0">
                <a:latin typeface="Helvetica" panose="020B0604020202020204" pitchFamily="34" charset="0"/>
                <a:cs typeface="Helvetica" panose="020B0604020202020204" pitchFamily="34" charset="0"/>
              </a:rPr>
              <a:t>amount.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dirty="0">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As you can see, the Past Overpayment is SUBTRACTED from the Total Outstanding Amount.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dirty="0">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Note: </a:t>
            </a:r>
            <a:r>
              <a:rPr lang="en-US" sz="1100" b="0" dirty="0">
                <a:latin typeface="Helvetica" panose="020B0604020202020204" pitchFamily="34" charset="0"/>
                <a:cs typeface="Helvetica" panose="020B0604020202020204" pitchFamily="34" charset="0"/>
              </a:rPr>
              <a:t>The message in the tan box at the bottom of the screen varies by payment method. This example shows the message for Entities that pay by ACH Direct Deposit. If your Entity uses a different payment method, you will see a different message.</a:t>
            </a:r>
          </a:p>
        </p:txBody>
      </p:sp>
      <p:sp>
        <p:nvSpPr>
          <p:cNvPr id="4" name="Slide Number Placeholder 3"/>
          <p:cNvSpPr>
            <a:spLocks noGrp="1"/>
          </p:cNvSpPr>
          <p:nvPr>
            <p:ph type="sldNum" sz="quarter" idx="5"/>
          </p:nvPr>
        </p:nvSpPr>
        <p:spPr/>
        <p:txBody>
          <a:bodyPr/>
          <a:lstStyle/>
          <a:p>
            <a:fld id="{D1EA3627-39FC-9349-8526-678BE1F5EA5C}" type="slidenum">
              <a:rPr lang="en-US" smtClean="0"/>
              <a:pPr/>
              <a:t>26</a:t>
            </a:fld>
            <a:endParaRPr lang="en-US" dirty="0"/>
          </a:p>
        </p:txBody>
      </p:sp>
    </p:spTree>
    <p:extLst>
      <p:ext uri="{BB962C8B-B14F-4D97-AF65-F5344CB8AC3E}">
        <p14:creationId xmlns:p14="http://schemas.microsoft.com/office/powerpoint/2010/main" val="63363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076" y="4415790"/>
            <a:ext cx="5654556" cy="4311206"/>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rPr>
              <a:t>All entities can make overpayments if they so desire.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rPr>
              <a:t>However, there is a limitation on how much they can overpay.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rPr>
              <a:t>That limit is no more than 25% of total outstanding balance for the current cycle.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cs typeface="Helvetica" panose="020B0604020202020204" pitchFamily="34" charset="0"/>
              </a:rPr>
              <a:t>An entity that attempts to pay more than the limit will see the Overpayment Edit shown on this screen shot.</a:t>
            </a:r>
            <a:endParaRPr lang="en-US" sz="1100" b="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D1EA3627-39FC-9349-8526-678BE1F5EA5C}" type="slidenum">
              <a:rPr lang="en-US" smtClean="0"/>
              <a:pPr/>
              <a:t>27</a:t>
            </a:fld>
            <a:endParaRPr lang="en-US" dirty="0"/>
          </a:p>
        </p:txBody>
      </p:sp>
    </p:spTree>
    <p:extLst>
      <p:ext uri="{BB962C8B-B14F-4D97-AF65-F5344CB8AC3E}">
        <p14:creationId xmlns:p14="http://schemas.microsoft.com/office/powerpoint/2010/main" val="150549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If you are paying by ePayment, you will see this message at the bottom of the Pay Now Screen. Please review before you select </a:t>
            </a:r>
            <a:r>
              <a:rPr lang="en-US" b="1" dirty="0">
                <a:latin typeface="Helvetica" panose="020B0604020202020204" pitchFamily="34" charset="0"/>
                <a:cs typeface="Helvetica" panose="020B0604020202020204" pitchFamily="34" charset="0"/>
              </a:rPr>
              <a:t>Confirm Amount</a:t>
            </a:r>
            <a:r>
              <a:rPr lang="en-US" dirty="0">
                <a:latin typeface="Helvetica" panose="020B0604020202020204" pitchFamily="34" charset="0"/>
                <a:cs typeface="Helvetica" panose="020B0604020202020204" pitchFamily="34" charset="0"/>
              </a:rPr>
              <a:t>.</a:t>
            </a:r>
          </a:p>
        </p:txBody>
      </p:sp>
      <p:sp>
        <p:nvSpPr>
          <p:cNvPr id="4" name="Slide Number Placeholder 3"/>
          <p:cNvSpPr>
            <a:spLocks noGrp="1"/>
          </p:cNvSpPr>
          <p:nvPr>
            <p:ph type="sldNum" sz="quarter" idx="5"/>
          </p:nvPr>
        </p:nvSpPr>
        <p:spPr/>
        <p:txBody>
          <a:bodyPr/>
          <a:lstStyle/>
          <a:p>
            <a:fld id="{D1EA3627-39FC-9349-8526-678BE1F5EA5C}" type="slidenum">
              <a:rPr lang="en-US" smtClean="0"/>
              <a:pPr/>
              <a:t>28</a:t>
            </a:fld>
            <a:endParaRPr lang="en-US" dirty="0"/>
          </a:p>
        </p:txBody>
      </p:sp>
    </p:spTree>
    <p:extLst>
      <p:ext uri="{BB962C8B-B14F-4D97-AF65-F5344CB8AC3E}">
        <p14:creationId xmlns:p14="http://schemas.microsoft.com/office/powerpoint/2010/main" val="401478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You will see this Payment Summary Screen after you select </a:t>
            </a:r>
            <a:r>
              <a:rPr lang="en-US" b="1" dirty="0">
                <a:latin typeface="Helvetica" panose="020B0604020202020204" pitchFamily="34" charset="0"/>
                <a:cs typeface="Helvetica" panose="020B0604020202020204" pitchFamily="34" charset="0"/>
              </a:rPr>
              <a:t>Pay Now</a:t>
            </a:r>
            <a:r>
              <a:rPr lang="en-US" dirty="0">
                <a:latin typeface="Helvetica" panose="020B0604020202020204" pitchFamily="34" charset="0"/>
                <a:cs typeface="Helvetica" panose="020B0604020202020204" pitchFamily="34" charset="0"/>
              </a:rPr>
              <a:t>.</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Review the summary for each month and select </a:t>
            </a:r>
            <a:r>
              <a:rPr lang="en-US" b="1" dirty="0">
                <a:latin typeface="Helvetica" panose="020B0604020202020204" pitchFamily="34" charset="0"/>
                <a:cs typeface="Helvetica" panose="020B0604020202020204" pitchFamily="34" charset="0"/>
              </a:rPr>
              <a:t>Submit &amp; Proceed to ePayment.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For entities that are paying via ePayment, the authorization to formally submit the payment will be limited to the </a:t>
            </a:r>
            <a:r>
              <a:rPr lang="en-US" b="1" dirty="0">
                <a:latin typeface="Helvetica" panose="020B0604020202020204" pitchFamily="34" charset="0"/>
                <a:cs typeface="Helvetica" panose="020B0604020202020204" pitchFamily="34" charset="0"/>
              </a:rPr>
              <a:t>AP Fiscal Representative and Chief Financial Officer</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at the entity.</a:t>
            </a:r>
          </a:p>
        </p:txBody>
      </p:sp>
      <p:sp>
        <p:nvSpPr>
          <p:cNvPr id="4" name="Slide Number Placeholder 3"/>
          <p:cNvSpPr>
            <a:spLocks noGrp="1"/>
          </p:cNvSpPr>
          <p:nvPr>
            <p:ph type="sldNum" sz="quarter" idx="5"/>
          </p:nvPr>
        </p:nvSpPr>
        <p:spPr/>
        <p:txBody>
          <a:bodyPr/>
          <a:lstStyle/>
          <a:p>
            <a:fld id="{D1EA3627-39FC-9349-8526-678BE1F5EA5C}" type="slidenum">
              <a:rPr lang="en-US" smtClean="0"/>
              <a:pPr/>
              <a:t>29</a:t>
            </a:fld>
            <a:endParaRPr lang="en-US" dirty="0"/>
          </a:p>
        </p:txBody>
      </p:sp>
    </p:spTree>
    <p:extLst>
      <p:ext uri="{BB962C8B-B14F-4D97-AF65-F5344CB8AC3E}">
        <p14:creationId xmlns:p14="http://schemas.microsoft.com/office/powerpoint/2010/main" val="144036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2720" indent="-172720">
              <a:spcBef>
                <a:spcPct val="0"/>
              </a:spcBef>
              <a:spcAft>
                <a:spcPts val="607"/>
              </a:spcAft>
              <a:buFont typeface="Arial" panose="020B0604020202020204" pitchFamily="34" charset="0"/>
              <a:buChar char="•"/>
            </a:pPr>
            <a:r>
              <a:rPr lang="en-US" altLang="en-US" sz="1100" dirty="0">
                <a:latin typeface="Helvetica" panose="020B0604020202020204" pitchFamily="34" charset="0"/>
                <a:cs typeface="Helvetica" panose="020B0604020202020204" pitchFamily="34" charset="0"/>
              </a:rPr>
              <a:t>During this session, our goal is to equip and empower you to start using the new payment tool for reviewing and submitting Flexible Benefits Plan premium payments. </a:t>
            </a:r>
            <a:endParaRPr lang="en-US" sz="1100" dirty="0">
              <a:latin typeface="Helvetica" panose="020B0604020202020204" pitchFamily="34" charset="0"/>
              <a:cs typeface="Helvetica" panose="020B0604020202020204" pitchFamily="34" charset="0"/>
            </a:endParaRPr>
          </a:p>
          <a:p>
            <a:pPr marL="172720" indent="-172720">
              <a:spcBef>
                <a:spcPct val="0"/>
              </a:spcBef>
              <a:spcAft>
                <a:spcPts val="607"/>
              </a:spcAft>
              <a:buFont typeface="Arial" panose="020B0604020202020204" pitchFamily="34" charset="0"/>
              <a:buChar char="•"/>
            </a:pPr>
            <a:r>
              <a:rPr lang="en-US" altLang="en-US" sz="1100" dirty="0">
                <a:latin typeface="Helvetica" panose="020B0604020202020204" pitchFamily="34" charset="0"/>
                <a:cs typeface="Helvetica" panose="020B0604020202020204" pitchFamily="34" charset="0"/>
              </a:rPr>
              <a:t>Notice the tag line – “A new way forward.” We selected it because this new tool is designed to simplify your workload and make the payment process faster and easier.</a:t>
            </a:r>
          </a:p>
          <a:p>
            <a:pPr marL="172720" indent="-172720">
              <a:spcBef>
                <a:spcPct val="0"/>
              </a:spcBef>
              <a:spcAft>
                <a:spcPts val="607"/>
              </a:spcAft>
              <a:buFont typeface="Arial" panose="020B0604020202020204" pitchFamily="34" charset="0"/>
              <a:buChar char="•"/>
            </a:pPr>
            <a:r>
              <a:rPr lang="en-US" sz="1100" dirty="0">
                <a:latin typeface="Helvetica" panose="020B0604020202020204" pitchFamily="34" charset="0"/>
                <a:cs typeface="Helvetica" panose="020B0604020202020204" pitchFamily="34" charset="0"/>
              </a:rPr>
              <a:t>This training is designed to support all roles involved in monthly invoice processing and payment, including:</a:t>
            </a:r>
          </a:p>
          <a:p>
            <a:pPr marL="630536" lvl="1" indent="-173336">
              <a:spcBef>
                <a:spcPct val="0"/>
              </a:spcBef>
              <a:spcAft>
                <a:spcPts val="607"/>
              </a:spcAft>
              <a:buFont typeface="Arial" panose="020B0604020202020204" pitchFamily="34" charset="0"/>
              <a:buChar char="•"/>
            </a:pPr>
            <a:r>
              <a:rPr lang="en-US" sz="1100" dirty="0">
                <a:latin typeface="Helvetica" panose="020B0604020202020204" pitchFamily="34" charset="0"/>
                <a:cs typeface="Helvetica" panose="020B0604020202020204" pitchFamily="34" charset="0"/>
              </a:rPr>
              <a:t>HR Director</a:t>
            </a:r>
          </a:p>
          <a:p>
            <a:pPr marL="630536" lvl="1" indent="-173336">
              <a:spcBef>
                <a:spcPct val="0"/>
              </a:spcBef>
              <a:spcAft>
                <a:spcPts val="607"/>
              </a:spcAft>
              <a:buFont typeface="Arial" panose="020B0604020202020204" pitchFamily="34" charset="0"/>
              <a:buChar char="•"/>
            </a:pPr>
            <a:r>
              <a:rPr lang="en-US" sz="1100" dirty="0">
                <a:latin typeface="Helvetica" panose="020B0604020202020204" pitchFamily="34" charset="0"/>
                <a:cs typeface="Helvetica" panose="020B0604020202020204" pitchFamily="34" charset="0"/>
              </a:rPr>
              <a:t>Benefits Coordinator</a:t>
            </a:r>
          </a:p>
          <a:p>
            <a:pPr marL="630536" lvl="1" indent="-173336">
              <a:spcBef>
                <a:spcPct val="0"/>
              </a:spcBef>
              <a:spcAft>
                <a:spcPts val="607"/>
              </a:spcAft>
              <a:buFont typeface="Arial" panose="020B0604020202020204" pitchFamily="34" charset="0"/>
              <a:buChar char="•"/>
            </a:pPr>
            <a:r>
              <a:rPr lang="en-US" sz="1100" dirty="0">
                <a:latin typeface="Helvetica" panose="020B0604020202020204" pitchFamily="34" charset="0"/>
                <a:cs typeface="Helvetica" panose="020B0604020202020204" pitchFamily="34" charset="0"/>
              </a:rPr>
              <a:t>Payroll Representative</a:t>
            </a:r>
          </a:p>
          <a:p>
            <a:pPr marL="630536" lvl="1" indent="-173336">
              <a:spcBef>
                <a:spcPct val="0"/>
              </a:spcBef>
              <a:spcAft>
                <a:spcPts val="607"/>
              </a:spcAft>
              <a:buFont typeface="Arial" panose="020B0604020202020204" pitchFamily="34" charset="0"/>
              <a:buChar char="•"/>
            </a:pPr>
            <a:r>
              <a:rPr lang="en-US" sz="1100" dirty="0">
                <a:latin typeface="Helvetica" panose="020B0604020202020204" pitchFamily="34" charset="0"/>
                <a:cs typeface="Helvetica" panose="020B0604020202020204" pitchFamily="34" charset="0"/>
              </a:rPr>
              <a:t>Accounts Payable Fiscal Representative, and</a:t>
            </a:r>
          </a:p>
          <a:p>
            <a:pPr marL="630536" lvl="1" indent="-173336">
              <a:spcBef>
                <a:spcPct val="0"/>
              </a:spcBef>
              <a:spcAft>
                <a:spcPts val="607"/>
              </a:spcAft>
              <a:buFont typeface="Arial" panose="020B0604020202020204" pitchFamily="34" charset="0"/>
              <a:buChar char="•"/>
            </a:pPr>
            <a:r>
              <a:rPr lang="en-US" sz="1100" dirty="0">
                <a:latin typeface="Helvetica" panose="020B0604020202020204" pitchFamily="34" charset="0"/>
                <a:cs typeface="Helvetica" panose="020B0604020202020204" pitchFamily="34" charset="0"/>
              </a:rPr>
              <a:t>Chief Financial Officer</a:t>
            </a:r>
          </a:p>
        </p:txBody>
      </p:sp>
      <p:sp>
        <p:nvSpPr>
          <p:cNvPr id="4" name="Slide Number Placeholder 3"/>
          <p:cNvSpPr>
            <a:spLocks noGrp="1"/>
          </p:cNvSpPr>
          <p:nvPr>
            <p:ph type="sldNum" sz="quarter" idx="5"/>
          </p:nvPr>
        </p:nvSpPr>
        <p:spPr/>
        <p:txBody>
          <a:bodyPr/>
          <a:lstStyle/>
          <a:p>
            <a:fld id="{D1EA3627-39FC-9349-8526-678BE1F5EA5C}" type="slidenum">
              <a:rPr lang="en-US" smtClean="0"/>
              <a:pPr/>
              <a:t>3</a:t>
            </a:fld>
            <a:endParaRPr lang="en-US" dirty="0"/>
          </a:p>
        </p:txBody>
      </p:sp>
    </p:spTree>
    <p:extLst>
      <p:ext uri="{BB962C8B-B14F-4D97-AF65-F5344CB8AC3E}">
        <p14:creationId xmlns:p14="http://schemas.microsoft.com/office/powerpoint/2010/main" val="4278821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Here is the screen that appears after </a:t>
            </a:r>
            <a:r>
              <a:rPr lang="en-US" b="1" dirty="0">
                <a:latin typeface="Helvetica" panose="020B0604020202020204" pitchFamily="34" charset="0"/>
                <a:cs typeface="Helvetica" panose="020B0604020202020204" pitchFamily="34" charset="0"/>
              </a:rPr>
              <a:t>Submit &amp; Proceed to ePayment </a:t>
            </a:r>
            <a:r>
              <a:rPr lang="en-US" dirty="0">
                <a:latin typeface="Helvetica" panose="020B0604020202020204" pitchFamily="34" charset="0"/>
                <a:cs typeface="Helvetica" panose="020B0604020202020204" pitchFamily="34" charset="0"/>
              </a:rPr>
              <a:t>is selected.</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a:t>
            </a:r>
            <a:r>
              <a:rPr lang="en-US" b="1" dirty="0">
                <a:latin typeface="Helvetica" panose="020B0604020202020204" pitchFamily="34" charset="0"/>
                <a:cs typeface="Helvetica" panose="020B0604020202020204" pitchFamily="34" charset="0"/>
              </a:rPr>
              <a:t>AP Fiscal Representative or Chief Financial Officer</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will need enter the amount they want to pay and indicate the bank account the payment should be taken from.</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Their final step is to select Confirm &amp; Pay to authorize payment.</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30</a:t>
            </a:fld>
            <a:endParaRPr lang="en-US" dirty="0"/>
          </a:p>
        </p:txBody>
      </p:sp>
    </p:spTree>
    <p:extLst>
      <p:ext uri="{BB962C8B-B14F-4D97-AF65-F5344CB8AC3E}">
        <p14:creationId xmlns:p14="http://schemas.microsoft.com/office/powerpoint/2010/main" val="2424473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This Payment Confirmation screen will appear after the ePayment is authorized.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entity’s </a:t>
            </a:r>
            <a:r>
              <a:rPr lang="en-US" b="1" dirty="0">
                <a:latin typeface="Helvetica" panose="020B0604020202020204" pitchFamily="34" charset="0"/>
                <a:cs typeface="Helvetica" panose="020B0604020202020204" pitchFamily="34" charset="0"/>
              </a:rPr>
              <a:t>AP Fiscal Representative or Chief Financial Officer</a:t>
            </a:r>
            <a:r>
              <a:rPr lang="en-US" i="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should review and then select </a:t>
            </a:r>
            <a:r>
              <a:rPr lang="en-US" b="1" dirty="0">
                <a:latin typeface="Helvetica" panose="020B0604020202020204" pitchFamily="34" charset="0"/>
                <a:cs typeface="Helvetica" panose="020B0604020202020204" pitchFamily="34" charset="0"/>
              </a:rPr>
              <a:t>Print as a PDF</a:t>
            </a:r>
            <a:r>
              <a:rPr lang="en-US" dirty="0">
                <a:latin typeface="Helvetica" panose="020B0604020202020204" pitchFamily="34" charset="0"/>
                <a:cs typeface="Helvetica" panose="020B0604020202020204" pitchFamily="34" charset="0"/>
              </a:rPr>
              <a:t> to obtain a copy for your entity’s records.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1EA3627-39FC-9349-8526-678BE1F5EA5C}" type="slidenum">
              <a:rPr lang="en-US" smtClean="0"/>
              <a:pPr/>
              <a:t>31</a:t>
            </a:fld>
            <a:endParaRPr lang="en-US" dirty="0"/>
          </a:p>
        </p:txBody>
      </p:sp>
    </p:spTree>
    <p:extLst>
      <p:ext uri="{BB962C8B-B14F-4D97-AF65-F5344CB8AC3E}">
        <p14:creationId xmlns:p14="http://schemas.microsoft.com/office/powerpoint/2010/main" val="1122904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If you are paying by Direct Deposit, you will see this message at the bottom of the Pay Now Screen. Please review before you select </a:t>
            </a:r>
            <a:r>
              <a:rPr lang="en-US" b="1" dirty="0">
                <a:latin typeface="Helvetica" panose="020B0604020202020204" pitchFamily="34" charset="0"/>
                <a:cs typeface="Helvetica" panose="020B0604020202020204" pitchFamily="34" charset="0"/>
              </a:rPr>
              <a:t>Confirm Amount</a:t>
            </a:r>
            <a:r>
              <a:rPr lang="en-US" dirty="0">
                <a:latin typeface="Helvetica" panose="020B0604020202020204" pitchFamily="34" charset="0"/>
                <a:cs typeface="Helvetica" panose="020B0604020202020204" pitchFamily="34" charset="0"/>
              </a:rPr>
              <a:t>.</a:t>
            </a:r>
          </a:p>
          <a:p>
            <a:endParaRPr lang="en-US" dirty="0">
              <a:latin typeface="Helvetica" panose="020B0604020202020204" pitchFamily="34" charset="0"/>
              <a:cs typeface="Helvetica"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32</a:t>
            </a:fld>
            <a:endParaRPr lang="en-US" dirty="0"/>
          </a:p>
        </p:txBody>
      </p:sp>
    </p:spTree>
    <p:extLst>
      <p:ext uri="{BB962C8B-B14F-4D97-AF65-F5344CB8AC3E}">
        <p14:creationId xmlns:p14="http://schemas.microsoft.com/office/powerpoint/2010/main" val="2742922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Here is the Payment Summary Screen that appears for entities that pay by Direct Deposit.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Review the summary and then select </a:t>
            </a:r>
            <a:r>
              <a:rPr lang="en-US" b="1" dirty="0">
                <a:latin typeface="Helvetica" panose="020B0604020202020204" pitchFamily="34" charset="0"/>
                <a:cs typeface="Helvetica" panose="020B0604020202020204" pitchFamily="34" charset="0"/>
              </a:rPr>
              <a:t>Submit &amp; Proceed to Payment</a:t>
            </a:r>
            <a:r>
              <a:rPr lang="en-US" dirty="0">
                <a:latin typeface="Helvetica" panose="020B0604020202020204" pitchFamily="34" charset="0"/>
                <a:cs typeface="Helvetica" panose="020B0604020202020204" pitchFamily="34" charset="0"/>
              </a:rPr>
              <a:t> to begin the payment process. </a:t>
            </a:r>
          </a:p>
          <a:p>
            <a:endParaRPr lang="en-US" dirty="0">
              <a:latin typeface="Helvetica" panose="020B0604020202020204" pitchFamily="34" charset="0"/>
              <a:cs typeface="Helvetica"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33</a:t>
            </a:fld>
            <a:endParaRPr lang="en-US" dirty="0"/>
          </a:p>
        </p:txBody>
      </p:sp>
    </p:spTree>
    <p:extLst>
      <p:ext uri="{BB962C8B-B14F-4D97-AF65-F5344CB8AC3E}">
        <p14:creationId xmlns:p14="http://schemas.microsoft.com/office/powerpoint/2010/main" val="3140777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After you begin the payment process, you will see this screen, which contains details about any Past Due amounts, Past Overpayment amounts and your Total Outstanding Amount due.</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34</a:t>
            </a:fld>
            <a:endParaRPr lang="en-US" dirty="0"/>
          </a:p>
        </p:txBody>
      </p:sp>
    </p:spTree>
    <p:extLst>
      <p:ext uri="{BB962C8B-B14F-4D97-AF65-F5344CB8AC3E}">
        <p14:creationId xmlns:p14="http://schemas.microsoft.com/office/powerpoint/2010/main" val="2419678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After you begin the payment process, you will see this Payment Confirmation Screen.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Check to make sure the status is </a:t>
            </a:r>
            <a:r>
              <a:rPr lang="en-US" b="1" dirty="0">
                <a:latin typeface="Helvetica" panose="020B0604020202020204" pitchFamily="34" charset="0"/>
                <a:cs typeface="Helvetica" panose="020B0604020202020204" pitchFamily="34" charset="0"/>
              </a:rPr>
              <a:t>Processin</a:t>
            </a:r>
            <a:r>
              <a:rPr lang="en-US" dirty="0">
                <a:latin typeface="Helvetica" panose="020B0604020202020204" pitchFamily="34" charset="0"/>
                <a:cs typeface="Helvetica" panose="020B0604020202020204" pitchFamily="34" charset="0"/>
              </a:rPr>
              <a:t>g.</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Select </a:t>
            </a:r>
            <a:r>
              <a:rPr lang="en-US" b="1" dirty="0">
                <a:latin typeface="Helvetica" panose="020B0604020202020204" pitchFamily="34" charset="0"/>
                <a:cs typeface="Helvetica" panose="020B0604020202020204" pitchFamily="34" charset="0"/>
              </a:rPr>
              <a:t>Print as PDF </a:t>
            </a:r>
            <a:r>
              <a:rPr lang="en-US" dirty="0">
                <a:latin typeface="Helvetica" panose="020B0604020202020204" pitchFamily="34" charset="0"/>
                <a:cs typeface="Helvetica" panose="020B0604020202020204" pitchFamily="34" charset="0"/>
              </a:rPr>
              <a:t>to obtain a copy of this page for your records.</a:t>
            </a:r>
          </a:p>
          <a:p>
            <a:endParaRPr lang="en-US" sz="1100" dirty="0">
              <a:latin typeface="Helvetica" panose="020B0604020202020204" pitchFamily="34" charset="0"/>
              <a:cs typeface="Helvetica"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35</a:t>
            </a:fld>
            <a:endParaRPr lang="en-US" dirty="0"/>
          </a:p>
        </p:txBody>
      </p:sp>
    </p:spTree>
    <p:extLst>
      <p:ext uri="{BB962C8B-B14F-4D97-AF65-F5344CB8AC3E}">
        <p14:creationId xmlns:p14="http://schemas.microsoft.com/office/powerpoint/2010/main" val="1837754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This screen shows what you will see when your payment has processed.</a:t>
            </a:r>
          </a:p>
          <a:p>
            <a:endParaRPr lang="en-US" dirty="0">
              <a:latin typeface="Helvetica" panose="020B0604020202020204" pitchFamily="34" charset="0"/>
              <a:cs typeface="Helvetica"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36</a:t>
            </a:fld>
            <a:endParaRPr lang="en-US" dirty="0"/>
          </a:p>
        </p:txBody>
      </p:sp>
    </p:spTree>
    <p:extLst>
      <p:ext uri="{BB962C8B-B14F-4D97-AF65-F5344CB8AC3E}">
        <p14:creationId xmlns:p14="http://schemas.microsoft.com/office/powerpoint/2010/main" val="3642312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If your entity pays by check, you will see this message at the bottom of your Pay Now screen.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Review this message before you select </a:t>
            </a:r>
            <a:r>
              <a:rPr lang="en-US" b="1" dirty="0">
                <a:latin typeface="Helvetica" panose="020B0604020202020204" pitchFamily="34" charset="0"/>
                <a:cs typeface="Helvetica" panose="020B0604020202020204" pitchFamily="34" charset="0"/>
              </a:rPr>
              <a:t>Confirm Amount</a:t>
            </a:r>
            <a:r>
              <a:rPr lang="en-US" dirty="0">
                <a:latin typeface="Helvetica" panose="020B0604020202020204" pitchFamily="34" charset="0"/>
                <a:cs typeface="Helvetica" panose="020B0604020202020204" pitchFamily="34" charset="0"/>
              </a:rPr>
              <a:t>.</a:t>
            </a:r>
          </a:p>
          <a:p>
            <a:endParaRPr lang="en-US" dirty="0">
              <a:latin typeface="Helvetica" panose="020B0604020202020204" pitchFamily="34" charset="0"/>
              <a:cs typeface="Helvetica"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37</a:t>
            </a:fld>
            <a:endParaRPr lang="en-US" dirty="0"/>
          </a:p>
        </p:txBody>
      </p:sp>
    </p:spTree>
    <p:extLst>
      <p:ext uri="{BB962C8B-B14F-4D97-AF65-F5344CB8AC3E}">
        <p14:creationId xmlns:p14="http://schemas.microsoft.com/office/powerpoint/2010/main" val="3928193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After you confirm your payment amount on the prior screen, you will see this Payment Summary screen. You need to complete two steps to process your payment:</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First, select the Print as PDF button to download and print the </a:t>
            </a:r>
            <a:r>
              <a:rPr lang="en-US" b="1" dirty="0">
                <a:latin typeface="Helvetica" panose="020B0604020202020204" pitchFamily="34" charset="0"/>
                <a:cs typeface="Helvetica" panose="020B0604020202020204" pitchFamily="34" charset="0"/>
              </a:rPr>
              <a:t>payment statement </a:t>
            </a:r>
            <a:r>
              <a:rPr lang="en-US" dirty="0">
                <a:latin typeface="Helvetica" panose="020B0604020202020204" pitchFamily="34" charset="0"/>
                <a:cs typeface="Helvetica" panose="020B0604020202020204" pitchFamily="34" charset="0"/>
              </a:rPr>
              <a:t>that must be included with your check payment.</a:t>
            </a:r>
          </a:p>
          <a:p>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defRPr/>
            </a:pPr>
            <a:r>
              <a:rPr lang="en-US" dirty="0">
                <a:latin typeface="Helvetica" panose="020B0604020202020204" pitchFamily="34" charset="0"/>
                <a:cs typeface="Helvetica" panose="020B0604020202020204" pitchFamily="34" charset="0"/>
              </a:rPr>
              <a:t>The statement has instructions on where and by when to mail the check. It also includes prepopulated information that facilitates the processing of the check at the Alight/Citi lockbox. </a:t>
            </a:r>
          </a:p>
          <a:p>
            <a:pPr marL="173336" indent="-173336">
              <a:buFont typeface="Arial" panose="020B0604020202020204" pitchFamily="34" charset="0"/>
              <a:buChar char="•"/>
              <a:defRPr/>
            </a:pPr>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defRPr/>
            </a:pPr>
            <a:r>
              <a:rPr lang="en-US" dirty="0">
                <a:latin typeface="Helvetica" panose="020B0604020202020204" pitchFamily="34" charset="0"/>
                <a:cs typeface="Helvetica" panose="020B0604020202020204" pitchFamily="34" charset="0"/>
              </a:rPr>
              <a:t>A manufactured number included on the statement is keyed along with the check. </a:t>
            </a: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defRPr/>
            </a:pPr>
            <a:r>
              <a:rPr lang="en-US" kern="1200" dirty="0">
                <a:solidFill>
                  <a:schemeClr val="tx1"/>
                </a:solidFill>
                <a:latin typeface="Helvetica" panose="020B0604020202020204" pitchFamily="34" charset="0"/>
                <a:cs typeface="Helvetica" panose="020B0604020202020204" pitchFamily="34" charset="0"/>
              </a:rPr>
              <a:t>Alight Solutions then uses this number to associate the check payment with the correct entity.</a:t>
            </a:r>
            <a:br>
              <a:rPr lang="en-US" kern="1200" dirty="0">
                <a:solidFill>
                  <a:schemeClr val="tx1"/>
                </a:solidFill>
                <a:latin typeface="Helvetica" panose="020B0604020202020204" pitchFamily="34" charset="0"/>
                <a:cs typeface="Helvetica" panose="020B0604020202020204" pitchFamily="34" charset="0"/>
              </a:rPr>
            </a:br>
            <a:endParaRPr lang="en-US" kern="1200" dirty="0">
              <a:solidFill>
                <a:schemeClr val="tx1"/>
              </a:solidFill>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Second, after you have downloaded and printed the statement, select </a:t>
            </a:r>
            <a:r>
              <a:rPr lang="en-US" b="1" dirty="0">
                <a:latin typeface="Helvetica" panose="020B0604020202020204" pitchFamily="34" charset="0"/>
                <a:cs typeface="Helvetica" panose="020B0604020202020204" pitchFamily="34" charset="0"/>
              </a:rPr>
              <a:t>Confirm Payment</a:t>
            </a:r>
            <a:r>
              <a:rPr lang="en-US" dirty="0">
                <a:latin typeface="Helvetica" panose="020B0604020202020204" pitchFamily="34" charset="0"/>
                <a:cs typeface="Helvetica" panose="020B0604020202020204" pitchFamily="34" charset="0"/>
              </a:rPr>
              <a:t> to complete the online process.</a:t>
            </a:r>
          </a:p>
        </p:txBody>
      </p:sp>
      <p:sp>
        <p:nvSpPr>
          <p:cNvPr id="4" name="Slide Number Placeholder 3"/>
          <p:cNvSpPr>
            <a:spLocks noGrp="1"/>
          </p:cNvSpPr>
          <p:nvPr>
            <p:ph type="sldNum" sz="quarter" idx="5"/>
          </p:nvPr>
        </p:nvSpPr>
        <p:spPr/>
        <p:txBody>
          <a:bodyPr/>
          <a:lstStyle/>
          <a:p>
            <a:fld id="{3769DC05-987F-DB47-ABC5-B99FA03AF0F3}" type="slidenum">
              <a:rPr lang="en-US" smtClean="0"/>
              <a:pPr/>
              <a:t>38</a:t>
            </a:fld>
            <a:endParaRPr lang="en-US" dirty="0"/>
          </a:p>
        </p:txBody>
      </p:sp>
    </p:spTree>
    <p:extLst>
      <p:ext uri="{BB962C8B-B14F-4D97-AF65-F5344CB8AC3E}">
        <p14:creationId xmlns:p14="http://schemas.microsoft.com/office/powerpoint/2010/main" val="2091716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Now we’ll discuss invoices and statements.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a:t>
            </a:r>
            <a:r>
              <a:rPr lang="en-US" b="1" dirty="0">
                <a:latin typeface="Helvetica" panose="020B0604020202020204" pitchFamily="34" charset="0"/>
                <a:cs typeface="Helvetica" panose="020B0604020202020204" pitchFamily="34" charset="0"/>
              </a:rPr>
              <a:t>Invoices &amp; Statements </a:t>
            </a:r>
            <a:r>
              <a:rPr lang="en-US" dirty="0">
                <a:latin typeface="Helvetica" panose="020B0604020202020204" pitchFamily="34" charset="0"/>
                <a:cs typeface="Helvetica" panose="020B0604020202020204" pitchFamily="34" charset="0"/>
              </a:rPr>
              <a:t>link at the top of the dashboard takes you to a page where you can view current statements and download invoices.</a:t>
            </a:r>
          </a:p>
          <a:p>
            <a:endParaRPr lang="en-US" dirty="0">
              <a:latin typeface="Helvetica" panose="020B0604020202020204" pitchFamily="34" charset="0"/>
              <a:cs typeface="Helvetica" panose="020B0604020202020204" pitchFamily="34" charset="0"/>
            </a:endParaRPr>
          </a:p>
          <a:p>
            <a:pPr>
              <a:defRPr/>
            </a:pPr>
            <a:r>
              <a:rPr lang="en-US" dirty="0">
                <a:solidFill>
                  <a:srgbClr val="000000"/>
                </a:solidFill>
                <a:latin typeface="Helvetica" panose="020B0604020202020204" pitchFamily="34" charset="0"/>
                <a:cs typeface="Helvetica" panose="020B0604020202020204" pitchFamily="34" charset="0"/>
              </a:rPr>
              <a:t>Your entity receives </a:t>
            </a:r>
            <a:r>
              <a:rPr lang="en-US" b="1" dirty="0">
                <a:solidFill>
                  <a:srgbClr val="000000"/>
                </a:solidFill>
                <a:latin typeface="Helvetica" panose="020B0604020202020204" pitchFamily="34" charset="0"/>
                <a:cs typeface="Helvetica" panose="020B0604020202020204" pitchFamily="34" charset="0"/>
              </a:rPr>
              <a:t>both</a:t>
            </a:r>
            <a:r>
              <a:rPr lang="en-US" dirty="0">
                <a:solidFill>
                  <a:srgbClr val="000000"/>
                </a:solidFill>
                <a:latin typeface="Helvetica" panose="020B0604020202020204" pitchFamily="34" charset="0"/>
                <a:cs typeface="Helvetica" panose="020B0604020202020204" pitchFamily="34" charset="0"/>
              </a:rPr>
              <a:t> an invoice and statement. </a:t>
            </a:r>
          </a:p>
          <a:p>
            <a:pPr defTabSz="462229">
              <a:defRPr/>
            </a:pPr>
            <a:endParaRPr lang="en-US" sz="1100" dirty="0">
              <a:solidFill>
                <a:srgbClr val="000000"/>
              </a:solidFill>
              <a:latin typeface="Helvetica" panose="020B0604020202020204" pitchFamily="34" charset="0"/>
              <a:cs typeface="Helvetica"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39</a:t>
            </a:fld>
            <a:endParaRPr lang="en-US" dirty="0"/>
          </a:p>
        </p:txBody>
      </p:sp>
    </p:spTree>
    <p:extLst>
      <p:ext uri="{BB962C8B-B14F-4D97-AF65-F5344CB8AC3E}">
        <p14:creationId xmlns:p14="http://schemas.microsoft.com/office/powerpoint/2010/main" val="89009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600"/>
              </a:spcAft>
            </a:pPr>
            <a:r>
              <a:rPr lang="en-US" sz="1100" dirty="0">
                <a:effectLst/>
                <a:latin typeface="Helvetica" panose="020B0604020202020204" pitchFamily="34" charset="0"/>
                <a:ea typeface="Calibri" panose="020F0502020204030204" pitchFamily="34" charset="0"/>
                <a:cs typeface="Helvetica" panose="020B0604020202020204" pitchFamily="34" charset="0"/>
              </a:rPr>
              <a:t>The change management strategy we developed to help you adopt the new Flexible Benefit Premium tool has six phases: </a:t>
            </a:r>
          </a:p>
          <a:p>
            <a:pPr marL="342900" marR="0" lvl="0" indent="-342900">
              <a:lnSpc>
                <a:spcPct val="107000"/>
              </a:lnSpc>
              <a:spcBef>
                <a:spcPts val="0"/>
              </a:spcBef>
              <a:spcAft>
                <a:spcPts val="600"/>
              </a:spcAft>
              <a:buFont typeface="+mj-lt"/>
              <a:buAutoNum type="arabicPeriod"/>
              <a:tabLst>
                <a:tab pos="457200" algn="l"/>
              </a:tabLst>
            </a:pPr>
            <a:r>
              <a:rPr lang="en-US" sz="1100" dirty="0">
                <a:effectLst/>
                <a:latin typeface="Helvetica" panose="020B0604020202020204" pitchFamily="34" charset="0"/>
                <a:ea typeface="Calibri" panose="020F0502020204030204" pitchFamily="34" charset="0"/>
                <a:cs typeface="Helvetica" panose="020B0604020202020204" pitchFamily="34" charset="0"/>
              </a:rPr>
              <a:t>We started by assessing the needs of our participating entities, who will be the primary stakeholders in this effort.</a:t>
            </a:r>
          </a:p>
          <a:p>
            <a:pPr marL="342900" marR="0" lvl="0" indent="-342900">
              <a:lnSpc>
                <a:spcPct val="107000"/>
              </a:lnSpc>
              <a:spcBef>
                <a:spcPts val="0"/>
              </a:spcBef>
              <a:spcAft>
                <a:spcPts val="600"/>
              </a:spcAft>
              <a:buFont typeface="+mj-lt"/>
              <a:buAutoNum type="arabicPeriod"/>
              <a:tabLst>
                <a:tab pos="457200" algn="l"/>
              </a:tabLst>
            </a:pPr>
            <a:r>
              <a:rPr lang="en-US" sz="1100" dirty="0">
                <a:effectLst/>
                <a:latin typeface="Helvetica" panose="020B0604020202020204" pitchFamily="34" charset="0"/>
                <a:ea typeface="Calibri" panose="020F0502020204030204" pitchFamily="34" charset="0"/>
                <a:cs typeface="Helvetica" panose="020B0604020202020204" pitchFamily="34" charset="0"/>
              </a:rPr>
              <a:t>We also focused on aligning and informing key leaders so they are comfortable serving as advocates for the new tool.</a:t>
            </a:r>
          </a:p>
          <a:p>
            <a:pPr marL="342900" marR="0" lvl="0" indent="-342900">
              <a:lnSpc>
                <a:spcPct val="107000"/>
              </a:lnSpc>
              <a:spcBef>
                <a:spcPts val="0"/>
              </a:spcBef>
              <a:spcAft>
                <a:spcPts val="600"/>
              </a:spcAft>
              <a:buFont typeface="+mj-lt"/>
              <a:buAutoNum type="arabicPeriod"/>
              <a:tabLst>
                <a:tab pos="457200" algn="l"/>
              </a:tabLst>
            </a:pPr>
            <a:r>
              <a:rPr lang="en-US" sz="1100" dirty="0">
                <a:effectLst/>
                <a:latin typeface="Helvetica" panose="020B0604020202020204" pitchFamily="34" charset="0"/>
                <a:ea typeface="Calibri" panose="020F0502020204030204" pitchFamily="34" charset="0"/>
                <a:cs typeface="Helvetica" panose="020B0604020202020204" pitchFamily="34" charset="0"/>
              </a:rPr>
              <a:t>The third and fourth phases of our change management strategy are closely related. </a:t>
            </a:r>
          </a:p>
          <a:p>
            <a:pPr marL="742950" marR="0" lvl="1" indent="-285750">
              <a:lnSpc>
                <a:spcPct val="107000"/>
              </a:lnSpc>
              <a:spcBef>
                <a:spcPts val="0"/>
              </a:spcBef>
              <a:spcAft>
                <a:spcPts val="600"/>
              </a:spcAft>
              <a:buFont typeface="Courier New" panose="02070309020205020404" pitchFamily="49" charset="0"/>
              <a:buChar char="o"/>
            </a:pPr>
            <a:r>
              <a:rPr lang="en-US" sz="1100" dirty="0">
                <a:effectLst/>
                <a:latin typeface="Helvetica" panose="020B0604020202020204" pitchFamily="34" charset="0"/>
                <a:ea typeface="Calibri" panose="020F0502020204030204" pitchFamily="34" charset="0"/>
                <a:cs typeface="Helvetica" panose="020B0604020202020204" pitchFamily="34" charset="0"/>
              </a:rPr>
              <a:t>Phase 3 centers around our commitment to communicating clearly – so entities can learn the benefits and expected impact of the new tool. At the same time, we want to demonstrate empathy. Change can be hard, even when it is for the better. </a:t>
            </a:r>
          </a:p>
          <a:p>
            <a:pPr marL="742950" marR="0" lvl="1" indent="-285750">
              <a:lnSpc>
                <a:spcPct val="107000"/>
              </a:lnSpc>
              <a:spcBef>
                <a:spcPts val="0"/>
              </a:spcBef>
              <a:spcAft>
                <a:spcPts val="600"/>
              </a:spcAft>
              <a:buFont typeface="Courier New" panose="02070309020205020404" pitchFamily="49" charset="0"/>
              <a:buChar char="o"/>
              <a:tabLst>
                <a:tab pos="457200" algn="l"/>
              </a:tabLst>
            </a:pPr>
            <a:r>
              <a:rPr lang="en-US" sz="1100" dirty="0">
                <a:effectLst/>
                <a:latin typeface="Helvetica" panose="020B0604020202020204" pitchFamily="34" charset="0"/>
                <a:ea typeface="Calibri" panose="020F0502020204030204" pitchFamily="34" charset="0"/>
                <a:cs typeface="Helvetica" panose="020B0604020202020204" pitchFamily="34" charset="0"/>
              </a:rPr>
              <a:t>Phase 4 focuses on building capability by helping impacted entities get comfortable using the new tool, making sure they understand what is expected and helping them develop the necessary skills. Today’s training is a key component of Phase 4.</a:t>
            </a:r>
          </a:p>
          <a:p>
            <a:pPr marL="342900" marR="0" lvl="0" indent="-342900">
              <a:lnSpc>
                <a:spcPct val="107000"/>
              </a:lnSpc>
              <a:spcBef>
                <a:spcPts val="0"/>
              </a:spcBef>
              <a:spcAft>
                <a:spcPts val="600"/>
              </a:spcAft>
              <a:buFont typeface="+mj-lt"/>
              <a:buAutoNum type="arabicPeriod"/>
              <a:tabLst>
                <a:tab pos="457200" algn="l"/>
              </a:tabLst>
            </a:pPr>
            <a:r>
              <a:rPr lang="en-US" sz="1100" dirty="0">
                <a:effectLst/>
                <a:latin typeface="Helvetica" panose="020B0604020202020204" pitchFamily="34" charset="0"/>
                <a:ea typeface="Calibri" panose="020F0502020204030204" pitchFamily="34" charset="0"/>
                <a:cs typeface="Helvetica" panose="020B0604020202020204" pitchFamily="34" charset="0"/>
              </a:rPr>
              <a:t>Effective change management also requires that we provide impacted entities with ongoing support – by meeting them where they are in the learning/adoption process.</a:t>
            </a:r>
          </a:p>
          <a:p>
            <a:pPr marL="342900" marR="0" lvl="0" indent="-342900">
              <a:lnSpc>
                <a:spcPct val="107000"/>
              </a:lnSpc>
              <a:spcBef>
                <a:spcPts val="0"/>
              </a:spcBef>
              <a:spcAft>
                <a:spcPts val="600"/>
              </a:spcAft>
              <a:buFont typeface="+mj-lt"/>
              <a:buAutoNum type="arabicPeriod"/>
              <a:tabLst>
                <a:tab pos="457200" algn="l"/>
              </a:tabLst>
            </a:pPr>
            <a:r>
              <a:rPr lang="en-US" sz="1100" dirty="0">
                <a:effectLst/>
                <a:latin typeface="Helvetica" panose="020B0604020202020204" pitchFamily="34" charset="0"/>
                <a:ea typeface="Calibri" panose="020F0502020204030204" pitchFamily="34" charset="0"/>
                <a:cs typeface="Helvetica" panose="020B0604020202020204" pitchFamily="34" charset="0"/>
              </a:rPr>
              <a:t>The final component of our change management strategy is to track results and measure the effectiveness of our efforts. </a:t>
            </a:r>
          </a:p>
          <a:p>
            <a:pPr marL="0" indent="0">
              <a:buNone/>
            </a:pPr>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4</a:t>
            </a:fld>
            <a:endParaRPr lang="en-US" dirty="0"/>
          </a:p>
        </p:txBody>
      </p:sp>
    </p:spTree>
    <p:extLst>
      <p:ext uri="{BB962C8B-B14F-4D97-AF65-F5344CB8AC3E}">
        <p14:creationId xmlns:p14="http://schemas.microsoft.com/office/powerpoint/2010/main" val="4115745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Helvetica" panose="020B0604020202020204" pitchFamily="34" charset="0"/>
                <a:cs typeface="Helvetica" panose="020B0604020202020204" pitchFamily="34" charset="0"/>
              </a:rPr>
              <a:t>The invoice can be downloaded from the site as a PDF and shared within your entity for financial approval and routing. </a:t>
            </a:r>
          </a:p>
          <a:p>
            <a:endParaRPr lang="en-US" b="0" i="0" dirty="0">
              <a:solidFill>
                <a:srgbClr val="000000"/>
              </a:solidFill>
              <a:effectLst/>
              <a:latin typeface="Helvetica" panose="020B0604020202020204" pitchFamily="34" charset="0"/>
              <a:cs typeface="Helvetica" panose="020B0604020202020204" pitchFamily="34" charset="0"/>
            </a:endParaRPr>
          </a:p>
          <a:p>
            <a:r>
              <a:rPr lang="en-US" b="0" i="0" dirty="0">
                <a:solidFill>
                  <a:srgbClr val="000000"/>
                </a:solidFill>
                <a:effectLst/>
                <a:latin typeface="Helvetica" panose="020B0604020202020204" pitchFamily="34" charset="0"/>
                <a:cs typeface="Helvetica" panose="020B0604020202020204" pitchFamily="34" charset="0"/>
              </a:rPr>
              <a:t>Your invoice includes new premiums and new adjustments that have been calculated in the current billing cycle.</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40</a:t>
            </a:fld>
            <a:endParaRPr lang="en-US" dirty="0"/>
          </a:p>
        </p:txBody>
      </p:sp>
    </p:spTree>
    <p:extLst>
      <p:ext uri="{BB962C8B-B14F-4D97-AF65-F5344CB8AC3E}">
        <p14:creationId xmlns:p14="http://schemas.microsoft.com/office/powerpoint/2010/main" val="2776612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229">
              <a:defRPr/>
            </a:pPr>
            <a:r>
              <a:rPr lang="en-US" dirty="0">
                <a:solidFill>
                  <a:srgbClr val="000000"/>
                </a:solidFill>
                <a:latin typeface="Arial" panose="020B0604020202020204" pitchFamily="34" charset="0"/>
                <a:cs typeface="Arial" panose="020B0604020202020204" pitchFamily="34" charset="0"/>
              </a:rPr>
              <a:t>Your monthly statement can be viewed online and shows the same details of new premiums and new adjustments included in your invoice. </a:t>
            </a:r>
          </a:p>
          <a:p>
            <a:pPr defTabSz="462229">
              <a:defRPr/>
            </a:pPr>
            <a:endParaRPr lang="en-US" dirty="0">
              <a:solidFill>
                <a:srgbClr val="000000"/>
              </a:solidFill>
              <a:latin typeface="Arial" panose="020B0604020202020204" pitchFamily="34" charset="0"/>
              <a:cs typeface="Arial" panose="020B0604020202020204" pitchFamily="34" charset="0"/>
            </a:endParaRPr>
          </a:p>
          <a:p>
            <a:pPr defTabSz="462229">
              <a:defRPr/>
            </a:pPr>
            <a:r>
              <a:rPr lang="en-US" dirty="0">
                <a:solidFill>
                  <a:srgbClr val="000000"/>
                </a:solidFill>
                <a:latin typeface="Arial" panose="020B0604020202020204" pitchFamily="34" charset="0"/>
                <a:cs typeface="Arial" panose="020B0604020202020204" pitchFamily="34" charset="0"/>
              </a:rPr>
              <a:t>In addition, your statement shows payments received since your last invoice/statement.</a:t>
            </a:r>
          </a:p>
          <a:p>
            <a:pPr defTabSz="462229">
              <a:defRPr/>
            </a:pPr>
            <a:endParaRPr lang="en-US" dirty="0">
              <a:solidFill>
                <a:srgbClr val="000000"/>
              </a:solidFill>
              <a:latin typeface="Arial" panose="020B0604020202020204" pitchFamily="34" charset="0"/>
              <a:cs typeface="Arial" panose="020B0604020202020204" pitchFamily="34" charset="0"/>
            </a:endParaRPr>
          </a:p>
          <a:p>
            <a:pPr defTabSz="462229">
              <a:defRPr/>
            </a:pPr>
            <a:r>
              <a:rPr lang="en-US" dirty="0">
                <a:solidFill>
                  <a:srgbClr val="000000"/>
                </a:solidFill>
                <a:latin typeface="Arial" panose="020B0604020202020204" pitchFamily="34" charset="0"/>
                <a:cs typeface="Arial" panose="020B0604020202020204" pitchFamily="34" charset="0"/>
              </a:rPr>
              <a:t>It also shows any remaining past due balances if any previous invoices were not paid in full when the statement was created.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41</a:t>
            </a:fld>
            <a:endParaRPr lang="en-US" dirty="0"/>
          </a:p>
        </p:txBody>
      </p:sp>
    </p:spTree>
    <p:extLst>
      <p:ext uri="{BB962C8B-B14F-4D97-AF65-F5344CB8AC3E}">
        <p14:creationId xmlns:p14="http://schemas.microsoft.com/office/powerpoint/2010/main" val="4232813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The next link in the top navigation takes you to the Payments page, where you can view the payment date, amount paid, payment method and status. </a:t>
            </a:r>
          </a:p>
          <a:p>
            <a:endParaRPr lang="en-US" b="1" dirty="0">
              <a:latin typeface="Helvetica" panose="020B0604020202020204" pitchFamily="34" charset="0"/>
              <a:cs typeface="Helvetica" panose="020B0604020202020204" pitchFamily="34" charset="0"/>
            </a:endParaRPr>
          </a:p>
          <a:p>
            <a:r>
              <a:rPr lang="en-US" b="0" dirty="0">
                <a:latin typeface="Helvetica" panose="020B0604020202020204" pitchFamily="34" charset="0"/>
                <a:cs typeface="Helvetica" panose="020B0604020202020204" pitchFamily="34" charset="0"/>
              </a:rPr>
              <a:t>From the Payments page, you can select the </a:t>
            </a:r>
            <a:r>
              <a:rPr lang="en-US" b="1" dirty="0">
                <a:latin typeface="Helvetica" panose="020B0604020202020204" pitchFamily="34" charset="0"/>
                <a:cs typeface="Helvetica" panose="020B0604020202020204" pitchFamily="34" charset="0"/>
              </a:rPr>
              <a:t>View Details </a:t>
            </a:r>
            <a:r>
              <a:rPr lang="en-US" b="0" dirty="0">
                <a:latin typeface="Helvetica" panose="020B0604020202020204" pitchFamily="34" charset="0"/>
                <a:cs typeface="Helvetica" panose="020B0604020202020204" pitchFamily="34" charset="0"/>
              </a:rPr>
              <a:t>link to reach the Payment Details page.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Once you reach the Payment Details page, you can view the payment date, amount paid, payment method and status. </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42</a:t>
            </a:fld>
            <a:endParaRPr lang="en-US" dirty="0"/>
          </a:p>
        </p:txBody>
      </p:sp>
    </p:spTree>
    <p:extLst>
      <p:ext uri="{BB962C8B-B14F-4D97-AF65-F5344CB8AC3E}">
        <p14:creationId xmlns:p14="http://schemas.microsoft.com/office/powerpoint/2010/main" val="3392229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Helvetica" panose="020B0604020202020204" pitchFamily="34" charset="0"/>
                <a:cs typeface="Helvetica" panose="020B0604020202020204" pitchFamily="34" charset="0"/>
              </a:rPr>
              <a:t>Select </a:t>
            </a:r>
            <a:r>
              <a:rPr lang="en-US" b="1" dirty="0">
                <a:latin typeface="Helvetica" panose="020B0604020202020204" pitchFamily="34" charset="0"/>
                <a:cs typeface="Helvetica" panose="020B0604020202020204" pitchFamily="34" charset="0"/>
              </a:rPr>
              <a:t>More </a:t>
            </a:r>
            <a:r>
              <a:rPr lang="en-US" dirty="0">
                <a:latin typeface="Helvetica" panose="020B0604020202020204" pitchFamily="34" charset="0"/>
                <a:cs typeface="Helvetica" panose="020B0604020202020204" pitchFamily="34" charset="0"/>
              </a:rPr>
              <a:t>and then </a:t>
            </a:r>
            <a:r>
              <a:rPr lang="en-US" b="1" dirty="0">
                <a:latin typeface="Helvetica" panose="020B0604020202020204" pitchFamily="34" charset="0"/>
                <a:cs typeface="Helvetica" panose="020B0604020202020204" pitchFamily="34" charset="0"/>
              </a:rPr>
              <a:t>Reports</a:t>
            </a:r>
            <a:r>
              <a:rPr lang="en-US" dirty="0">
                <a:latin typeface="Helvetica" panose="020B0604020202020204" pitchFamily="34" charset="0"/>
                <a:cs typeface="Helvetica" panose="020B0604020202020204" pitchFamily="34" charset="0"/>
              </a:rPr>
              <a:t> to view a page that lists all available reports, including:</a:t>
            </a:r>
          </a:p>
          <a:p>
            <a:pPr algn="l"/>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Entity premium billing detail</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Entity premium billing summary</a:t>
            </a:r>
          </a:p>
          <a:p>
            <a:pPr marL="173336" indent="-173336">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will see a short description of each report as well as a link to the actual report. </a:t>
            </a:r>
          </a:p>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43</a:t>
            </a:fld>
            <a:endParaRPr lang="en-US" dirty="0"/>
          </a:p>
        </p:txBody>
      </p:sp>
    </p:spTree>
    <p:extLst>
      <p:ext uri="{BB962C8B-B14F-4D97-AF65-F5344CB8AC3E}">
        <p14:creationId xmlns:p14="http://schemas.microsoft.com/office/powerpoint/2010/main" val="1776590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latin typeface="Helvetica" panose="020B0604020202020204" pitchFamily="34" charset="0"/>
                <a:cs typeface="Helvetica" panose="020B0604020202020204" pitchFamily="34" charset="0"/>
              </a:rPr>
              <a:t>Select </a:t>
            </a:r>
            <a:r>
              <a:rPr lang="en-US" b="1" dirty="0">
                <a:latin typeface="Helvetica" panose="020B0604020202020204" pitchFamily="34" charset="0"/>
                <a:cs typeface="Helvetica" panose="020B0604020202020204" pitchFamily="34" charset="0"/>
              </a:rPr>
              <a:t>More</a:t>
            </a:r>
            <a:r>
              <a:rPr lang="en-US" dirty="0">
                <a:latin typeface="Helvetica" panose="020B0604020202020204" pitchFamily="34" charset="0"/>
                <a:cs typeface="Helvetica" panose="020B0604020202020204" pitchFamily="34" charset="0"/>
              </a:rPr>
              <a:t> and then </a:t>
            </a:r>
            <a:r>
              <a:rPr lang="en-US" b="1" dirty="0">
                <a:latin typeface="Helvetica" panose="020B0604020202020204" pitchFamily="34" charset="0"/>
                <a:cs typeface="Helvetica" panose="020B0604020202020204" pitchFamily="34" charset="0"/>
              </a:rPr>
              <a:t>Help &amp; Support </a:t>
            </a:r>
            <a:r>
              <a:rPr lang="en-US" dirty="0">
                <a:latin typeface="Helvetica" panose="020B0604020202020204" pitchFamily="34" charset="0"/>
                <a:cs typeface="Helvetica" panose="020B0604020202020204" pitchFamily="34" charset="0"/>
              </a:rPr>
              <a:t>to:</a:t>
            </a:r>
          </a:p>
          <a:p>
            <a:pPr algn="l"/>
            <a:endParaRPr lang="en-US"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Get help with questions and support</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Review of list of frequently asked questions, or FAQs</a:t>
            </a:r>
          </a:p>
          <a:p>
            <a:pPr marL="173336" indent="-173336">
              <a:buFont typeface="Arial" panose="020B0604020202020204" pitchFamily="34" charset="0"/>
              <a:buChar char="•"/>
            </a:pPr>
            <a:r>
              <a:rPr lang="en-US" dirty="0">
                <a:latin typeface="Helvetica" panose="020B0604020202020204" pitchFamily="34" charset="0"/>
                <a:cs typeface="Helvetica" panose="020B0604020202020204" pitchFamily="34" charset="0"/>
              </a:rPr>
              <a:t>And more!</a:t>
            </a:r>
          </a:p>
          <a:p>
            <a:pPr algn="l"/>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44</a:t>
            </a:fld>
            <a:endParaRPr lang="en-US" dirty="0"/>
          </a:p>
        </p:txBody>
      </p:sp>
    </p:spTree>
    <p:extLst>
      <p:ext uri="{BB962C8B-B14F-4D97-AF65-F5344CB8AC3E}">
        <p14:creationId xmlns:p14="http://schemas.microsoft.com/office/powerpoint/2010/main" val="2893359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The </a:t>
            </a:r>
            <a:r>
              <a:rPr lang="en-US" b="1" dirty="0">
                <a:latin typeface="Helvetica" panose="020B0604020202020204" pitchFamily="34" charset="0"/>
                <a:cs typeface="Helvetica" panose="020B0604020202020204" pitchFamily="34" charset="0"/>
              </a:rPr>
              <a:t>More</a:t>
            </a:r>
            <a:r>
              <a:rPr lang="en-US" dirty="0">
                <a:latin typeface="Helvetica" panose="020B0604020202020204" pitchFamily="34" charset="0"/>
                <a:cs typeface="Helvetica" panose="020B0604020202020204" pitchFamily="34" charset="0"/>
              </a:rPr>
              <a:t> menu contains a link to the </a:t>
            </a:r>
            <a:r>
              <a:rPr lang="en-US" b="1" dirty="0">
                <a:latin typeface="Helvetica" panose="020B0604020202020204" pitchFamily="34" charset="0"/>
                <a:cs typeface="Helvetica" panose="020B0604020202020204" pitchFamily="34" charset="0"/>
              </a:rPr>
              <a:t>Premiums by Coverage Months </a:t>
            </a:r>
            <a:r>
              <a:rPr lang="en-US" dirty="0">
                <a:latin typeface="Helvetica" panose="020B0604020202020204" pitchFamily="34" charset="0"/>
                <a:cs typeface="Helvetica" panose="020B0604020202020204" pitchFamily="34" charset="0"/>
              </a:rPr>
              <a:t>summary page.</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After you review the information on this screen, select </a:t>
            </a:r>
            <a:r>
              <a:rPr lang="en-US" b="1" dirty="0">
                <a:latin typeface="Helvetica" panose="020B0604020202020204" pitchFamily="34" charset="0"/>
                <a:cs typeface="Helvetica" panose="020B0604020202020204" pitchFamily="34" charset="0"/>
              </a:rPr>
              <a:t>View Details </a:t>
            </a:r>
            <a:r>
              <a:rPr lang="en-US" dirty="0">
                <a:latin typeface="Helvetica" panose="020B0604020202020204" pitchFamily="34" charset="0"/>
                <a:cs typeface="Helvetica" panose="020B0604020202020204" pitchFamily="34" charset="0"/>
              </a:rPr>
              <a:t>to proceed. </a:t>
            </a:r>
          </a:p>
          <a:p>
            <a:endParaRPr lang="en-US"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45</a:t>
            </a:fld>
            <a:endParaRPr lang="en-US" dirty="0"/>
          </a:p>
        </p:txBody>
      </p:sp>
    </p:spTree>
    <p:extLst>
      <p:ext uri="{BB962C8B-B14F-4D97-AF65-F5344CB8AC3E}">
        <p14:creationId xmlns:p14="http://schemas.microsoft.com/office/powerpoint/2010/main" val="220676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In addition to providing payment details, the </a:t>
            </a:r>
            <a:r>
              <a:rPr lang="en-US" b="1" dirty="0">
                <a:latin typeface="Helvetica" panose="020B0604020202020204" pitchFamily="34" charset="0"/>
                <a:cs typeface="Helvetica" panose="020B0604020202020204" pitchFamily="34" charset="0"/>
              </a:rPr>
              <a:t>View Detail</a:t>
            </a:r>
            <a:r>
              <a:rPr lang="en-US" dirty="0">
                <a:latin typeface="Helvetica" panose="020B0604020202020204" pitchFamily="34" charset="0"/>
                <a:cs typeface="Helvetica" panose="020B0604020202020204" pitchFamily="34" charset="0"/>
              </a:rPr>
              <a:t>s page also shows the number of participants and method of payment.</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can also download participant details from this page.</a:t>
            </a:r>
          </a:p>
          <a:p>
            <a:endParaRPr lang="en-US"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46</a:t>
            </a:fld>
            <a:endParaRPr lang="en-US" dirty="0"/>
          </a:p>
        </p:txBody>
      </p:sp>
    </p:spTree>
    <p:extLst>
      <p:ext uri="{BB962C8B-B14F-4D97-AF65-F5344CB8AC3E}">
        <p14:creationId xmlns:p14="http://schemas.microsoft.com/office/powerpoint/2010/main" val="592830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15000"/>
              </a:lnSpc>
            </a:pPr>
            <a:r>
              <a:rPr lang="en-US" sz="3100" dirty="0">
                <a:latin typeface="Helvetica" panose="020B0604020202020204" pitchFamily="34" charset="0"/>
                <a:ea typeface="MS Mincho" panose="02020609040205080304" pitchFamily="49" charset="-128"/>
                <a:cs typeface="Helvetica" panose="020B0604020202020204" pitchFamily="34" charset="0"/>
              </a:rPr>
              <a:t>Entities are expected to pay the amounts invoiced. Those who do not pay as expected will be considered past due.</a:t>
            </a:r>
          </a:p>
          <a:p>
            <a:pPr>
              <a:lnSpc>
                <a:spcPct val="115000"/>
              </a:lnSpc>
            </a:pP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a:lnSpc>
                <a:spcPct val="115000"/>
              </a:lnSpc>
            </a:pPr>
            <a:r>
              <a:rPr lang="en-US" sz="3100" dirty="0">
                <a:latin typeface="Helvetica" panose="020B0604020202020204" pitchFamily="34" charset="0"/>
                <a:ea typeface="MS Mincho" panose="02020609040205080304" pitchFamily="49" charset="-128"/>
                <a:cs typeface="Helvetica" panose="020B0604020202020204" pitchFamily="34" charset="0"/>
              </a:rPr>
              <a:t>However, the financial payment tool will allow entities to pay amounts less than what's invoiced; however, if you pay less than the amount invoiced, the below scenarios will still be treated as delinquent/past due:</a:t>
            </a:r>
            <a:br>
              <a:rPr lang="en-US" sz="3100" dirty="0">
                <a:latin typeface="Helvetica" panose="020B0604020202020204" pitchFamily="34" charset="0"/>
                <a:ea typeface="MS Mincho" panose="02020609040205080304" pitchFamily="49" charset="-128"/>
                <a:cs typeface="Helvetica" panose="020B0604020202020204" pitchFamily="34" charset="0"/>
              </a:rPr>
            </a:b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marL="346672" indent="-346672">
              <a:lnSpc>
                <a:spcPct val="115000"/>
              </a:lnSpc>
              <a:buFont typeface="Symbol" panose="05050102010706020507" pitchFamily="18" charset="2"/>
              <a:buChar char=""/>
            </a:pPr>
            <a:r>
              <a:rPr lang="en-US" sz="3100" dirty="0">
                <a:latin typeface="Helvetica" panose="020B0604020202020204" pitchFamily="34" charset="0"/>
                <a:ea typeface="MS Mincho" panose="02020609040205080304" pitchFamily="49" charset="-128"/>
                <a:cs typeface="Helvetica" panose="020B0604020202020204" pitchFamily="34" charset="0"/>
              </a:rPr>
              <a:t>Eligibility timing differences – eligibility changed after an invoices' premiums were calculated vs. when payments are submitted.</a:t>
            </a:r>
            <a:br>
              <a:rPr lang="en-US" sz="3100" dirty="0">
                <a:latin typeface="Helvetica" panose="020B0604020202020204" pitchFamily="34" charset="0"/>
                <a:ea typeface="MS Mincho" panose="02020609040205080304" pitchFamily="49" charset="-128"/>
                <a:cs typeface="Helvetica" panose="020B0604020202020204" pitchFamily="34" charset="0"/>
              </a:rPr>
            </a:b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marL="346672" indent="-346672">
              <a:lnSpc>
                <a:spcPct val="115000"/>
              </a:lnSpc>
              <a:buFont typeface="Symbol" panose="05050102010706020507" pitchFamily="18" charset="2"/>
              <a:buChar char=""/>
            </a:pPr>
            <a:r>
              <a:rPr lang="en-US" sz="3100" dirty="0">
                <a:latin typeface="Helvetica" panose="020B0604020202020204" pitchFamily="34" charset="0"/>
                <a:ea typeface="MS Mincho" panose="02020609040205080304" pitchFamily="49" charset="-128"/>
                <a:cs typeface="Helvetica" panose="020B0604020202020204" pitchFamily="34" charset="0"/>
              </a:rPr>
              <a:t>Employer eligibility errors – eligibility updates that were not sent to Alight as expected.</a:t>
            </a:r>
            <a:br>
              <a:rPr lang="en-US" sz="3100" dirty="0">
                <a:latin typeface="Helvetica" panose="020B0604020202020204" pitchFamily="34" charset="0"/>
                <a:ea typeface="MS Mincho" panose="02020609040205080304" pitchFamily="49" charset="-128"/>
                <a:cs typeface="Helvetica" panose="020B0604020202020204" pitchFamily="34" charset="0"/>
              </a:rPr>
            </a:b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marL="346672" indent="-346672">
              <a:lnSpc>
                <a:spcPct val="115000"/>
              </a:lnSpc>
              <a:buFont typeface="Symbol" panose="05050102010706020507" pitchFamily="18" charset="2"/>
              <a:buChar char=""/>
            </a:pPr>
            <a:r>
              <a:rPr lang="en-US" sz="3100" dirty="0">
                <a:latin typeface="Helvetica" panose="020B0604020202020204" pitchFamily="34" charset="0"/>
                <a:ea typeface="MS Mincho" panose="02020609040205080304" pitchFamily="49" charset="-128"/>
                <a:cs typeface="Helvetica" panose="020B0604020202020204" pitchFamily="34" charset="0"/>
              </a:rPr>
              <a:t>Enrollment timing differences or errors – enrollment processed after an 'invoices' premiums were calculated vs. when payments are submitted or participants who missed enrollments or enrolled in an unintended option.</a:t>
            </a:r>
            <a:br>
              <a:rPr lang="en-US" sz="3100" dirty="0">
                <a:latin typeface="Helvetica" panose="020B0604020202020204" pitchFamily="34" charset="0"/>
                <a:ea typeface="MS Mincho" panose="02020609040205080304" pitchFamily="49" charset="-128"/>
                <a:cs typeface="Helvetica" panose="020B0604020202020204" pitchFamily="34" charset="0"/>
              </a:rPr>
            </a:b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marL="346672" indent="-346672">
              <a:lnSpc>
                <a:spcPct val="115000"/>
              </a:lnSpc>
              <a:buFont typeface="Symbol" panose="05050102010706020507" pitchFamily="18" charset="2"/>
              <a:buChar char=""/>
            </a:pPr>
            <a:r>
              <a:rPr lang="en-US" sz="3100" dirty="0">
                <a:latin typeface="Helvetica" panose="020B0604020202020204" pitchFamily="34" charset="0"/>
                <a:ea typeface="MS Mincho" panose="02020609040205080304" pitchFamily="49" charset="-128"/>
                <a:cs typeface="Helvetica" panose="020B0604020202020204" pitchFamily="34" charset="0"/>
              </a:rPr>
              <a:t>The entity’s inability to remit the appropriate deductions from payroll to cover employees' premiums. </a:t>
            </a:r>
          </a:p>
          <a:p>
            <a:pPr>
              <a:lnSpc>
                <a:spcPct val="115000"/>
              </a:lnSpc>
            </a:pP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a:lnSpc>
                <a:spcPct val="115000"/>
              </a:lnSpc>
            </a:pPr>
            <a:r>
              <a:rPr lang="en-US" sz="3100" dirty="0">
                <a:latin typeface="Helvetica" panose="020B0604020202020204" pitchFamily="34" charset="0"/>
                <a:ea typeface="MS Mincho" panose="02020609040205080304" pitchFamily="49" charset="-128"/>
                <a:cs typeface="Helvetica" panose="020B0604020202020204" pitchFamily="34" charset="0"/>
              </a:rPr>
              <a:t>For the first three situations, entities are expected to submit participant data updates. </a:t>
            </a:r>
          </a:p>
          <a:p>
            <a:pPr>
              <a:lnSpc>
                <a:spcPct val="115000"/>
              </a:lnSpc>
            </a:pPr>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algn="l" rtl="0"/>
            <a:r>
              <a:rPr lang="en-US" sz="3100" dirty="0">
                <a:solidFill>
                  <a:srgbClr val="333333"/>
                </a:solidFill>
                <a:latin typeface="Helvetica" panose="020B0604020202020204" pitchFamily="34" charset="0"/>
                <a:cs typeface="Helvetica" panose="020B0604020202020204" pitchFamily="34" charset="0"/>
              </a:rPr>
              <a:t>Automated and hybrid entities should work with their HR/Payroll teams to make any necessary updates.</a:t>
            </a:r>
          </a:p>
          <a:p>
            <a:pPr algn="l" rtl="0"/>
            <a:endParaRPr lang="en-US" sz="3100" dirty="0">
              <a:solidFill>
                <a:srgbClr val="333333"/>
              </a:solidFill>
              <a:latin typeface="Helvetica" panose="020B0604020202020204" pitchFamily="34" charset="0"/>
              <a:cs typeface="Helvetica" panose="020B0604020202020204" pitchFamily="34" charset="0"/>
            </a:endParaRPr>
          </a:p>
          <a:p>
            <a:pPr algn="l" rtl="0"/>
            <a:r>
              <a:rPr lang="en-US" sz="3100" dirty="0">
                <a:solidFill>
                  <a:srgbClr val="333333"/>
                </a:solidFill>
                <a:latin typeface="Helvetica" panose="020B0604020202020204" pitchFamily="34" charset="0"/>
                <a:cs typeface="Helvetica" panose="020B0604020202020204" pitchFamily="34" charset="0"/>
              </a:rPr>
              <a:t>Manual entities must use the Employer Website tool to update participant details.</a:t>
            </a:r>
            <a:r>
              <a:rPr lang="en-US" sz="3100" dirty="0">
                <a:latin typeface="Helvetica" panose="020B0604020202020204" pitchFamily="34" charset="0"/>
                <a:ea typeface="MS Mincho" panose="02020609040205080304" pitchFamily="49" charset="-128"/>
                <a:cs typeface="Helvetica" panose="020B0604020202020204" pitchFamily="34" charset="0"/>
              </a:rPr>
              <a:t> This tool is available at </a:t>
            </a:r>
            <a:r>
              <a:rPr lang="en-US" sz="3100" dirty="0">
                <a:latin typeface="Helvetica" panose="020B0604020202020204" pitchFamily="34" charset="0"/>
                <a:cs typeface="Helvetica" panose="020B0604020202020204" pitchFamily="34" charset="0"/>
                <a:hlinkClick r:id="rId3"/>
              </a:rPr>
              <a:t>http://digital.alight.com/gabreezeemployer/</a:t>
            </a:r>
            <a:endParaRPr lang="en-US" sz="3100" dirty="0">
              <a:latin typeface="Helvetica" panose="020B0604020202020204" pitchFamily="34" charset="0"/>
              <a:cs typeface="Helvetica" panose="020B0604020202020204" pitchFamily="34" charset="0"/>
            </a:endParaRPr>
          </a:p>
          <a:p>
            <a:pPr algn="l" rtl="0"/>
            <a:endParaRPr lang="en-US" sz="3100" dirty="0">
              <a:latin typeface="Helvetica" panose="020B0604020202020204" pitchFamily="34" charset="0"/>
              <a:ea typeface="MS Mincho" panose="02020609040205080304" pitchFamily="49" charset="-128"/>
              <a:cs typeface="Helvetica" panose="020B0604020202020204" pitchFamily="34" charset="0"/>
            </a:endParaRPr>
          </a:p>
          <a:p>
            <a:pPr algn="l" rtl="0"/>
            <a:r>
              <a:rPr lang="en-US" sz="4000" b="1" dirty="0">
                <a:solidFill>
                  <a:srgbClr val="FF0000"/>
                </a:solidFill>
                <a:ea typeface="MS Mincho" panose="02020609040205080304" pitchFamily="49" charset="-128"/>
                <a:cs typeface="Helvetica" panose="020B0604020202020204" pitchFamily="34" charset="0"/>
              </a:rPr>
              <a:t>Facilitator: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a:solidFill>
                  <a:srgbClr val="FF0000"/>
                </a:solidFill>
                <a:effectLst/>
              </a:rPr>
              <a:t>Allow time for entities to discuss how their current processes will need to change and who will be involved with the changes and what those changes will be. For example: Who will compare the payroll deduction reports to the benefit premium reports? Who will confirm the payments in the tool? Who will ensure the payment is confirmed in the tool prior to the payment being paid to Alight? When will the payroll and benefit reports be compared?</a:t>
            </a:r>
          </a:p>
          <a:p>
            <a:pPr algn="l" rtl="0"/>
            <a:endParaRPr lang="en-US" sz="4000" dirty="0">
              <a:ea typeface="MS Mincho" panose="02020609040205080304" pitchFamily="49" charset="-128"/>
              <a:cs typeface="Helvetica" panose="020B0604020202020204" pitchFamily="34" charset="0"/>
            </a:endParaRPr>
          </a:p>
          <a:p>
            <a:endParaRPr lang="en-US" sz="3100"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47</a:t>
            </a:fld>
            <a:endParaRPr lang="en-US" dirty="0"/>
          </a:p>
        </p:txBody>
      </p:sp>
    </p:spTree>
    <p:extLst>
      <p:ext uri="{BB962C8B-B14F-4D97-AF65-F5344CB8AC3E}">
        <p14:creationId xmlns:p14="http://schemas.microsoft.com/office/powerpoint/2010/main" val="2959349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Now that we’ve given you an overview of the key features of the tool, let’s take a look at the tool itself.</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We’ll walk you through the recommended review and payment process. </a:t>
            </a:r>
          </a:p>
          <a:p>
            <a:endParaRPr lang="en-US" dirty="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48</a:t>
            </a:fld>
            <a:endParaRPr lang="en-US" dirty="0"/>
          </a:p>
        </p:txBody>
      </p:sp>
    </p:spTree>
    <p:extLst>
      <p:ext uri="{BB962C8B-B14F-4D97-AF65-F5344CB8AC3E}">
        <p14:creationId xmlns:p14="http://schemas.microsoft.com/office/powerpoint/2010/main" val="1753544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As we wrap up the prepared training program, we want to touch on the project timeline and highlight available resources and support.</a:t>
            </a:r>
          </a:p>
        </p:txBody>
      </p:sp>
      <p:sp>
        <p:nvSpPr>
          <p:cNvPr id="4" name="Slide Number Placeholder 3"/>
          <p:cNvSpPr>
            <a:spLocks noGrp="1"/>
          </p:cNvSpPr>
          <p:nvPr>
            <p:ph type="sldNum" sz="quarter" idx="5"/>
          </p:nvPr>
        </p:nvSpPr>
        <p:spPr/>
        <p:txBody>
          <a:bodyPr/>
          <a:lstStyle/>
          <a:p>
            <a:fld id="{3769DC05-987F-DB47-ABC5-B99FA03AF0F3}" type="slidenum">
              <a:rPr lang="en-US" smtClean="0"/>
              <a:pPr/>
              <a:t>49</a:t>
            </a:fld>
            <a:endParaRPr lang="en-US" dirty="0"/>
          </a:p>
        </p:txBody>
      </p:sp>
    </p:spTree>
    <p:extLst>
      <p:ext uri="{BB962C8B-B14F-4D97-AF65-F5344CB8AC3E}">
        <p14:creationId xmlns:p14="http://schemas.microsoft.com/office/powerpoint/2010/main" val="8930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latin typeface="Arial" panose="020B0604020202020204" pitchFamily="34" charset="0"/>
                <a:cs typeface="Arial" panose="020B0604020202020204" pitchFamily="34" charset="0"/>
              </a:rPr>
              <a:t>For the next few minutes, we will quickly recap what’s changing and why. </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5</a:t>
            </a:fld>
            <a:endParaRPr lang="en-US" dirty="0"/>
          </a:p>
        </p:txBody>
      </p:sp>
    </p:spTree>
    <p:extLst>
      <p:ext uri="{BB962C8B-B14F-4D97-AF65-F5344CB8AC3E}">
        <p14:creationId xmlns:p14="http://schemas.microsoft.com/office/powerpoint/2010/main" val="3166575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Helvetica" panose="020B0604020202020204" pitchFamily="34" charset="0"/>
                <a:cs typeface="Helvetica" panose="020B0604020202020204" pitchFamily="34" charset="0"/>
              </a:rPr>
              <a:t>[Review implementation timeline.]</a:t>
            </a:r>
          </a:p>
        </p:txBody>
      </p:sp>
      <p:sp>
        <p:nvSpPr>
          <p:cNvPr id="4" name="Slide Number Placeholder 3"/>
          <p:cNvSpPr>
            <a:spLocks noGrp="1"/>
          </p:cNvSpPr>
          <p:nvPr>
            <p:ph type="sldNum" sz="quarter" idx="5"/>
          </p:nvPr>
        </p:nvSpPr>
        <p:spPr/>
        <p:txBody>
          <a:bodyPr/>
          <a:lstStyle/>
          <a:p>
            <a:fld id="{D1EA3627-39FC-9349-8526-678BE1F5EA5C}" type="slidenum">
              <a:rPr lang="en-US" smtClean="0"/>
              <a:pPr/>
              <a:t>50</a:t>
            </a:fld>
            <a:endParaRPr lang="en-US" dirty="0"/>
          </a:p>
        </p:txBody>
      </p:sp>
    </p:spTree>
    <p:extLst>
      <p:ext uri="{BB962C8B-B14F-4D97-AF65-F5344CB8AC3E}">
        <p14:creationId xmlns:p14="http://schemas.microsoft.com/office/powerpoint/2010/main" val="4281014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latin typeface="Helvetica" panose="020B0604020202020204" pitchFamily="34" charset="0"/>
                <a:ea typeface="Calibri" panose="020F0502020204030204" pitchFamily="34" charset="0"/>
                <a:cs typeface="Helvetica" panose="020B0604020202020204" pitchFamily="34" charset="0"/>
              </a:rPr>
              <a:t>Here are the processing deadlines for the next few months.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[Presenter should review timeline.]</a:t>
            </a:r>
          </a:p>
        </p:txBody>
      </p:sp>
      <p:sp>
        <p:nvSpPr>
          <p:cNvPr id="4" name="Slide Number Placeholder 3"/>
          <p:cNvSpPr>
            <a:spLocks noGrp="1"/>
          </p:cNvSpPr>
          <p:nvPr>
            <p:ph type="sldNum" sz="quarter" idx="5"/>
          </p:nvPr>
        </p:nvSpPr>
        <p:spPr/>
        <p:txBody>
          <a:bodyPr/>
          <a:lstStyle/>
          <a:p>
            <a:fld id="{3769DC05-987F-DB47-ABC5-B99FA03AF0F3}" type="slidenum">
              <a:rPr lang="en-US" smtClean="0"/>
              <a:pPr/>
              <a:t>51</a:t>
            </a:fld>
            <a:endParaRPr lang="en-US" dirty="0"/>
          </a:p>
        </p:txBody>
      </p:sp>
    </p:spTree>
    <p:extLst>
      <p:ext uri="{BB962C8B-B14F-4D97-AF65-F5344CB8AC3E}">
        <p14:creationId xmlns:p14="http://schemas.microsoft.com/office/powerpoint/2010/main" val="57077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dirty="0">
                <a:effectLst/>
                <a:latin typeface="Helvetica" panose="020B0604020202020204" pitchFamily="34" charset="0"/>
                <a:ea typeface="Calibri" panose="020F0502020204030204" pitchFamily="34" charset="0"/>
                <a:cs typeface="Helvetica" panose="020B0604020202020204" pitchFamily="34" charset="0"/>
              </a:rPr>
              <a:t>Use these resources if you need help, have questions or want to provide feedback.</a:t>
            </a:r>
          </a:p>
          <a:p>
            <a:pPr marL="0" marR="0">
              <a:lnSpc>
                <a:spcPct val="107000"/>
              </a:lnSpc>
              <a:spcBef>
                <a:spcPts val="0"/>
              </a:spcBef>
              <a:spcAft>
                <a:spcPts val="600"/>
              </a:spcAft>
            </a:pPr>
            <a:endParaRPr lang="en-US" dirty="0">
              <a:effectLst/>
              <a:latin typeface="Helvetica" panose="020B0604020202020204" pitchFamily="34" charset="0"/>
              <a:ea typeface="Calibri" panose="020F0502020204030204" pitchFamily="34" charset="0"/>
              <a:cs typeface="Helvetica" panose="020B0604020202020204" pitchFamily="34" charset="0"/>
            </a:endParaRPr>
          </a:p>
          <a:p>
            <a:pPr marL="0" marR="0">
              <a:lnSpc>
                <a:spcPct val="107000"/>
              </a:lnSpc>
              <a:spcBef>
                <a:spcPts val="0"/>
              </a:spcBef>
              <a:spcAft>
                <a:spcPts val="600"/>
              </a:spcAft>
            </a:pPr>
            <a:r>
              <a:rPr lang="en-US" dirty="0">
                <a:effectLst/>
                <a:latin typeface="Helvetica" panose="020B0604020202020204" pitchFamily="34" charset="0"/>
                <a:ea typeface="Calibri" panose="020F0502020204030204" pitchFamily="34" charset="0"/>
                <a:cs typeface="Helvetica" panose="020B0604020202020204" pitchFamily="34" charset="0"/>
              </a:rPr>
              <a:t>Please note that the FAQs are embedded in the payment tool. There is not a separate document.</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52</a:t>
            </a:fld>
            <a:endParaRPr lang="en-US" dirty="0"/>
          </a:p>
        </p:txBody>
      </p:sp>
    </p:spTree>
    <p:extLst>
      <p:ext uri="{BB962C8B-B14F-4D97-AF65-F5344CB8AC3E}">
        <p14:creationId xmlns:p14="http://schemas.microsoft.com/office/powerpoint/2010/main" val="2589732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r>
              <a:rPr lang="en-US" b="1" i="1" dirty="0">
                <a:latin typeface="Helvetica" panose="020B0604020202020204" pitchFamily="34" charset="0"/>
                <a:cs typeface="Helvetica" panose="020B0604020202020204" pitchFamily="34" charset="0"/>
              </a:rPr>
              <a:t>What questions or comments do you have for us?</a:t>
            </a:r>
          </a:p>
          <a:p>
            <a:pPr marL="173336" indent="-173336">
              <a:buFont typeface="Arial" panose="020B0604020202020204" pitchFamily="34" charset="0"/>
              <a:buChar char="•"/>
            </a:pPr>
            <a:endParaRPr lang="en-US" b="1" i="1" dirty="0">
              <a:latin typeface="Helvetica" panose="020B0604020202020204" pitchFamily="34" charset="0"/>
              <a:cs typeface="Helvetica" panose="020B0604020202020204" pitchFamily="34" charset="0"/>
            </a:endParaRPr>
          </a:p>
          <a:p>
            <a:pPr marL="173336" indent="-173336">
              <a:buFont typeface="Arial" panose="020B0604020202020204" pitchFamily="34" charset="0"/>
              <a:buChar char="•"/>
            </a:pPr>
            <a:endParaRPr lang="en-US" b="1" i="1"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3769DC05-987F-DB47-ABC5-B99FA03AF0F3}" type="slidenum">
              <a:rPr lang="en-US" smtClean="0"/>
              <a:pPr/>
              <a:t>53</a:t>
            </a:fld>
            <a:endParaRPr lang="en-US" dirty="0"/>
          </a:p>
        </p:txBody>
      </p:sp>
    </p:spTree>
    <p:extLst>
      <p:ext uri="{BB962C8B-B14F-4D97-AF65-F5344CB8AC3E}">
        <p14:creationId xmlns:p14="http://schemas.microsoft.com/office/powerpoint/2010/main" val="3897004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54</a:t>
            </a:fld>
            <a:endParaRPr lang="en-US" dirty="0"/>
          </a:p>
        </p:txBody>
      </p:sp>
    </p:spTree>
    <p:extLst>
      <p:ext uri="{BB962C8B-B14F-4D97-AF65-F5344CB8AC3E}">
        <p14:creationId xmlns:p14="http://schemas.microsoft.com/office/powerpoint/2010/main" val="3220168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Your Entity is expected to start using this tool after today’s training.</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In general, you cannot use any other payment methods after today.</a:t>
            </a:r>
          </a:p>
          <a:p>
            <a:endParaRPr lang="en-US"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To resolve past due amounts owed prior to your implementation of the tool, contact DOAS at FlexibleBenefits.Recovery@doas.ga.gov.</a:t>
            </a: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D1EA3627-39FC-9349-8526-678BE1F5EA5C}" type="slidenum">
              <a:rPr lang="en-US" smtClean="0"/>
              <a:pPr/>
              <a:t>55</a:t>
            </a:fld>
            <a:endParaRPr lang="en-US" dirty="0"/>
          </a:p>
        </p:txBody>
      </p:sp>
    </p:spTree>
    <p:extLst>
      <p:ext uri="{BB962C8B-B14F-4D97-AF65-F5344CB8AC3E}">
        <p14:creationId xmlns:p14="http://schemas.microsoft.com/office/powerpoint/2010/main" val="4173473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pPr>
              <a:lnSpc>
                <a:spcPct val="107000"/>
              </a:lnSpc>
            </a:pPr>
            <a:r>
              <a:rPr lang="en-US" dirty="0">
                <a:latin typeface="Helvetica" panose="020B0604020202020204" pitchFamily="34" charset="0"/>
                <a:cs typeface="Helvetica" panose="020B0604020202020204" pitchFamily="34" charset="0"/>
              </a:rPr>
              <a:t>In terms of immediate steps, p</a:t>
            </a:r>
            <a:r>
              <a:rPr lang="en-US" dirty="0">
                <a:latin typeface="Helvetica" panose="020B0604020202020204" pitchFamily="34" charset="0"/>
                <a:ea typeface="Calibri" panose="020F0502020204030204" pitchFamily="34" charset="0"/>
                <a:cs typeface="Helvetica" panose="020B0604020202020204" pitchFamily="34" charset="0"/>
              </a:rPr>
              <a:t>lease take a few minutes to confirm </a:t>
            </a:r>
            <a:r>
              <a:rPr lang="en-US" dirty="0">
                <a:latin typeface="Helvetica" panose="020B0604020202020204" pitchFamily="34" charset="0"/>
                <a:cs typeface="Helvetica" panose="020B0604020202020204" pitchFamily="34" charset="0"/>
              </a:rPr>
              <a:t>that you can access the Flexible Benefits Premium tool at </a:t>
            </a:r>
            <a:r>
              <a:rPr lang="en-US" dirty="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www.GaBreeze.ga.gov</a:t>
            </a:r>
            <a:r>
              <a:rPr lang="en-US" dirty="0">
                <a:latin typeface="Helvetica" panose="020B0604020202020204" pitchFamily="34" charset="0"/>
                <a:cs typeface="Helvetica" panose="020B0604020202020204" pitchFamily="34" charset="0"/>
              </a:rPr>
              <a:t> (under the Administrative Tools section).  </a:t>
            </a:r>
          </a:p>
          <a:p>
            <a:pPr>
              <a:lnSpc>
                <a:spcPct val="107000"/>
              </a:lnSpc>
            </a:pPr>
            <a:endParaRPr lang="en-US" dirty="0">
              <a:latin typeface="Helvetica" panose="020B0604020202020204" pitchFamily="34" charset="0"/>
              <a:cs typeface="Helvetica" panose="020B0604020202020204" pitchFamily="34" charset="0"/>
            </a:endParaRPr>
          </a:p>
          <a:p>
            <a:pPr>
              <a:lnSpc>
                <a:spcPct val="107000"/>
              </a:lnSpc>
            </a:pPr>
            <a:r>
              <a:rPr lang="en-US" dirty="0">
                <a:latin typeface="Helvetica" panose="020B0604020202020204" pitchFamily="34" charset="0"/>
                <a:cs typeface="Helvetica" panose="020B0604020202020204" pitchFamily="34" charset="0"/>
              </a:rPr>
              <a:t>If you experience technical difficulties, please call the number shown on this slide. If you have questions about the tool or this training, contact the Flexible Benefits team at </a:t>
            </a:r>
            <a:r>
              <a:rPr lang="en-US" b="1"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HRA.flexbenefits@doas.ga.gov</a:t>
            </a:r>
            <a:r>
              <a:rPr lang="en-US" dirty="0">
                <a:latin typeface="Helvetica" panose="020B0604020202020204" pitchFamily="34" charset="0"/>
                <a:cs typeface="Helvetica"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56</a:t>
            </a:fld>
            <a:endParaRPr lang="en-US" dirty="0"/>
          </a:p>
        </p:txBody>
      </p:sp>
    </p:spTree>
    <p:extLst>
      <p:ext uri="{BB962C8B-B14F-4D97-AF65-F5344CB8AC3E}">
        <p14:creationId xmlns:p14="http://schemas.microsoft.com/office/powerpoint/2010/main" val="1015153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Helvetica" panose="020B0604020202020204" pitchFamily="34" charset="0"/>
                <a:cs typeface="Helvetica" panose="020B0604020202020204" pitchFamily="34" charset="0"/>
              </a:rPr>
              <a:t>Wrap-up:</a:t>
            </a:r>
          </a:p>
          <a:p>
            <a:endParaRPr lang="en-US" b="1" i="1"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Thank you for participating in our training.</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57</a:t>
            </a:fld>
            <a:endParaRPr lang="en-US" dirty="0"/>
          </a:p>
        </p:txBody>
      </p:sp>
    </p:spTree>
    <p:extLst>
      <p:ext uri="{BB962C8B-B14F-4D97-AF65-F5344CB8AC3E}">
        <p14:creationId xmlns:p14="http://schemas.microsoft.com/office/powerpoint/2010/main" val="355976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fontScale="77500" lnSpcReduction="20000"/>
          </a:bodyPr>
          <a:lstStyle/>
          <a:p>
            <a:pPr>
              <a:lnSpc>
                <a:spcPct val="110000"/>
              </a:lnSpc>
              <a:defRPr/>
            </a:pPr>
            <a:r>
              <a:rPr lang="en-US" dirty="0">
                <a:latin typeface="Helvetica" panose="020B0604020202020204" pitchFamily="34" charset="0"/>
                <a:cs typeface="Helvetica" panose="020B0604020202020204" pitchFamily="34" charset="0"/>
              </a:rPr>
              <a:t>As you know, the Georgia Department of Administrative Services (DOAS), Human Resources Administration (HRA) division is dedicated to providing HR and talent management solutions that empower state entity HR and business leaders to manage their workforce in an effective and efficient manner. </a:t>
            </a:r>
          </a:p>
          <a:p>
            <a:pPr>
              <a:lnSpc>
                <a:spcPct val="110000"/>
              </a:lnSpc>
              <a:defRPr/>
            </a:pPr>
            <a:endParaRPr lang="en-US" dirty="0">
              <a:latin typeface="Helvetica" panose="020B0604020202020204" pitchFamily="34" charset="0"/>
              <a:cs typeface="Helvetica" panose="020B0604020202020204" pitchFamily="34" charset="0"/>
            </a:endParaRPr>
          </a:p>
          <a:p>
            <a:pPr>
              <a:lnSpc>
                <a:spcPct val="110000"/>
              </a:lnSpc>
              <a:defRPr/>
            </a:pPr>
            <a:r>
              <a:rPr lang="en-US" dirty="0">
                <a:latin typeface="Helvetica" panose="020B0604020202020204" pitchFamily="34" charset="0"/>
                <a:cs typeface="Helvetica" panose="020B0604020202020204" pitchFamily="34" charset="0"/>
              </a:rPr>
              <a:t>One of the most critical services we provide is the administration of the State of Georgia Flexible Benefits Program, including: </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Dental Insurance,</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Vision Insurance,</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Life and AD&amp;D Insurance,</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STD and LTD (Short-Term Disability and Long-Term Disability),</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Critical Illness Insurance,</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Long Term Care Insurance,</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Legal Plans, and </a:t>
            </a:r>
          </a:p>
          <a:p>
            <a:pPr marL="173336" indent="-173336">
              <a:lnSpc>
                <a:spcPct val="110000"/>
              </a:lnSpc>
              <a:buFont typeface="Arial" panose="020B0604020202020204" pitchFamily="34" charset="0"/>
              <a:buChar char="•"/>
              <a:defRPr/>
            </a:pPr>
            <a:r>
              <a:rPr lang="en-US" dirty="0">
                <a:latin typeface="Helvetica" panose="020B0604020202020204" pitchFamily="34" charset="0"/>
                <a:cs typeface="Helvetica" panose="020B0604020202020204" pitchFamily="34" charset="0"/>
              </a:rPr>
              <a:t>Flexible Spending Accounts for Health Care and Dependent Care.</a:t>
            </a:r>
          </a:p>
          <a:p>
            <a:pPr marL="0" indent="0">
              <a:lnSpc>
                <a:spcPct val="110000"/>
              </a:lnSpc>
              <a:buFont typeface="Arial" panose="020B0604020202020204" pitchFamily="34" charset="0"/>
              <a:buNone/>
              <a:defRPr/>
            </a:pPr>
            <a:endParaRPr lang="en-US" dirty="0">
              <a:solidFill>
                <a:srgbClr val="202020"/>
              </a:solidFill>
              <a:latin typeface="Helvetica" panose="020B0604020202020204" pitchFamily="34" charset="0"/>
              <a:cs typeface="Helvetica" panose="020B0604020202020204" pitchFamily="34" charset="0"/>
            </a:endParaRPr>
          </a:p>
          <a:p>
            <a:pPr marL="0" indent="0">
              <a:lnSpc>
                <a:spcPct val="110000"/>
              </a:lnSpc>
              <a:buFont typeface="Arial" panose="020B0604020202020204" pitchFamily="34" charset="0"/>
              <a:buNone/>
              <a:defRPr/>
            </a:pPr>
            <a:r>
              <a:rPr lang="en-US" dirty="0">
                <a:solidFill>
                  <a:srgbClr val="202020"/>
                </a:solidFill>
                <a:latin typeface="Helvetica" panose="020B0604020202020204" pitchFamily="34" charset="0"/>
                <a:cs typeface="Helvetica" panose="020B0604020202020204" pitchFamily="34" charset="0"/>
              </a:rPr>
              <a:t>The visual on the left of the slide illustrates how the monthly process works now.</a:t>
            </a:r>
          </a:p>
          <a:p>
            <a:pPr rtl="0" fontAlgn="base"/>
            <a:endParaRPr lang="en-US" b="0" i="0" u="none" strike="noStrike" dirty="0">
              <a:solidFill>
                <a:srgbClr val="202020"/>
              </a:solidFill>
              <a:effectLst/>
              <a:latin typeface="Helvetica" panose="020B0604020202020204" pitchFamily="34" charset="0"/>
              <a:cs typeface="Helvetica" panose="020B0604020202020204" pitchFamily="34" charset="0"/>
            </a:endParaRPr>
          </a:p>
          <a:p>
            <a:pPr rtl="0" fontAlgn="base"/>
            <a:r>
              <a:rPr lang="en-US" dirty="0">
                <a:solidFill>
                  <a:srgbClr val="202020"/>
                </a:solidFill>
                <a:latin typeface="Helvetica" panose="020B0604020202020204" pitchFamily="34" charset="0"/>
                <a:cs typeface="Helvetica" panose="020B0604020202020204" pitchFamily="34" charset="0"/>
              </a:rPr>
              <a:t>As you can see, </a:t>
            </a:r>
            <a:r>
              <a:rPr lang="en-US" b="0" i="0" u="none" strike="noStrike" dirty="0">
                <a:solidFill>
                  <a:srgbClr val="202020"/>
                </a:solidFill>
                <a:effectLst/>
                <a:latin typeface="Helvetica" panose="020B0604020202020204" pitchFamily="34" charset="0"/>
                <a:cs typeface="Helvetica" panose="020B0604020202020204" pitchFamily="34" charset="0"/>
              </a:rPr>
              <a:t>participating state entities send Flexible Benefit premiums to DOAS Finance each month.</a:t>
            </a:r>
            <a:r>
              <a:rPr lang="en-US" b="0" i="0" dirty="0">
                <a:solidFill>
                  <a:srgbClr val="444444"/>
                </a:solidFill>
                <a:effectLst/>
                <a:latin typeface="Helvetica" panose="020B0604020202020204" pitchFamily="34" charset="0"/>
                <a:cs typeface="Helvetica" panose="020B0604020202020204" pitchFamily="34" charset="0"/>
              </a:rPr>
              <a:t>​</a:t>
            </a:r>
          </a:p>
          <a:p>
            <a:pPr rtl="0" fontAlgn="base"/>
            <a:endParaRPr lang="en-US" b="0" i="0" dirty="0">
              <a:solidFill>
                <a:srgbClr val="444444"/>
              </a:solidFill>
              <a:effectLst/>
              <a:latin typeface="Helvetica" panose="020B0604020202020204" pitchFamily="34" charset="0"/>
              <a:cs typeface="Helvetica" panose="020B0604020202020204" pitchFamily="34" charset="0"/>
            </a:endParaRPr>
          </a:p>
          <a:p>
            <a:pPr rtl="0" fontAlgn="base"/>
            <a:r>
              <a:rPr lang="en-US" b="0" i="0" u="none" strike="noStrike" dirty="0">
                <a:solidFill>
                  <a:srgbClr val="202020"/>
                </a:solidFill>
                <a:effectLst/>
                <a:latin typeface="Helvetica" panose="020B0604020202020204" pitchFamily="34" charset="0"/>
                <a:cs typeface="Helvetica" panose="020B0604020202020204" pitchFamily="34" charset="0"/>
              </a:rPr>
              <a:t>DOAS Finance uses these premiums to pay the Flexible Benefit vendors’ premiums due based on reports from Alight Solutions, the GaBreeze Benefits System administrator. </a:t>
            </a:r>
            <a:r>
              <a:rPr lang="en-US" b="0" i="0" dirty="0">
                <a:solidFill>
                  <a:srgbClr val="444444"/>
                </a:solidFill>
                <a:effectLst/>
                <a:latin typeface="Helvetica" panose="020B0604020202020204" pitchFamily="34" charset="0"/>
                <a:cs typeface="Helvetica" panose="020B0604020202020204" pitchFamily="34" charset="0"/>
              </a:rPr>
              <a:t>​</a:t>
            </a:r>
          </a:p>
          <a:p>
            <a:pPr rtl="0" fontAlgn="base"/>
            <a:endParaRPr lang="en-US" b="0" i="0" dirty="0">
              <a:solidFill>
                <a:srgbClr val="444444"/>
              </a:solidFill>
              <a:effectLst/>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Because this process is complex and time-consuming, DOAS and Alight have partnered to improve the process through a more streamlined and efficient online tool. </a:t>
            </a:r>
          </a:p>
          <a:p>
            <a:endParaRPr lang="en-US" b="1"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[Facilitator: Take time to discuss the following question before moving to the next slide.]</a:t>
            </a:r>
          </a:p>
          <a:p>
            <a:r>
              <a:rPr lang="en-US" b="0" dirty="0">
                <a:latin typeface="Helvetica" panose="020B0604020202020204" pitchFamily="34" charset="0"/>
                <a:cs typeface="Helvetica" panose="020B0604020202020204" pitchFamily="34" charset="0"/>
              </a:rPr>
              <a:t>Before we discuss how this process will be changing, we would like to spend a few minutes discussing the roles that are involved in the current monthly premium process for your entity. What key roles handle this process for your Entity? What are their responsibilities?</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1EA3627-39FC-9349-8526-678BE1F5EA5C}" type="slidenum">
              <a:rPr lang="en-US" smtClean="0"/>
              <a:pPr/>
              <a:t>6</a:t>
            </a:fld>
            <a:endParaRPr lang="en-US" dirty="0"/>
          </a:p>
        </p:txBody>
      </p:sp>
    </p:spTree>
    <p:extLst>
      <p:ext uri="{BB962C8B-B14F-4D97-AF65-F5344CB8AC3E}">
        <p14:creationId xmlns:p14="http://schemas.microsoft.com/office/powerpoint/2010/main" val="271930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pPr>
              <a:lnSpc>
                <a:spcPct val="115000"/>
              </a:lnSpc>
              <a:spcAft>
                <a:spcPts val="1213"/>
              </a:spcAft>
            </a:pPr>
            <a:r>
              <a:rPr lang="en-US" sz="1100" dirty="0">
                <a:solidFill>
                  <a:srgbClr val="202020"/>
                </a:solidFill>
                <a:latin typeface="Helvetica" panose="020B0604020202020204" pitchFamily="34" charset="0"/>
                <a:ea typeface="Calibri" panose="020F0502020204030204" pitchFamily="34" charset="0"/>
                <a:cs typeface="Helvetica" panose="020B0604020202020204" pitchFamily="34" charset="0"/>
              </a:rPr>
              <a:t>To address these challenges and simplify your work effort, we have partnered with the GaBreeze Benefits System administrator, Alight Solutions, to develop a new online tool that will replace this process. </a:t>
            </a:r>
          </a:p>
          <a:p>
            <a:pPr>
              <a:lnSpc>
                <a:spcPct val="115000"/>
              </a:lnSpc>
              <a:spcAft>
                <a:spcPts val="1213"/>
              </a:spcAft>
            </a:pPr>
            <a:r>
              <a:rPr lang="en-US" sz="1100" dirty="0">
                <a:solidFill>
                  <a:srgbClr val="202020"/>
                </a:solidFill>
                <a:effectLst/>
                <a:latin typeface="Helvetica" panose="020B0604020202020204" pitchFamily="34" charset="0"/>
                <a:ea typeface="Calibri" panose="020F0502020204030204" pitchFamily="34" charset="0"/>
                <a:cs typeface="Helvetica" panose="020B0604020202020204" pitchFamily="34" charset="0"/>
              </a:rPr>
              <a:t>This tool will provide us with a system that provides clear, concise invoicing data for premium payments, as well as reporting that supports timely and accurate payment processing.</a:t>
            </a:r>
          </a:p>
          <a:p>
            <a:pPr>
              <a:lnSpc>
                <a:spcPct val="115000"/>
              </a:lnSpc>
              <a:spcAft>
                <a:spcPts val="1213"/>
              </a:spcAft>
            </a:pPr>
            <a:r>
              <a:rPr lang="en-US" sz="1100" dirty="0">
                <a:solidFill>
                  <a:srgbClr val="202020"/>
                </a:solidFill>
                <a:latin typeface="Helvetica" panose="020B0604020202020204" pitchFamily="34" charset="0"/>
                <a:ea typeface="Calibri" panose="020F0502020204030204" pitchFamily="34" charset="0"/>
                <a:cs typeface="Helvetica" panose="020B0604020202020204" pitchFamily="34" charset="0"/>
              </a:rPr>
              <a:t>It was developed specifically for DOAS and you, our participating entities.</a:t>
            </a:r>
          </a:p>
          <a:p>
            <a:pPr>
              <a:lnSpc>
                <a:spcPct val="115000"/>
              </a:lnSpc>
              <a:spcAft>
                <a:spcPts val="1213"/>
              </a:spcAft>
            </a:pPr>
            <a:r>
              <a:rPr lang="en-US" sz="1100" dirty="0">
                <a:solidFill>
                  <a:srgbClr val="202020"/>
                </a:solidFill>
                <a:latin typeface="Helvetica" panose="020B0604020202020204" pitchFamily="34" charset="0"/>
                <a:ea typeface="Calibri" panose="020F0502020204030204" pitchFamily="34" charset="0"/>
                <a:cs typeface="Helvetica" panose="020B0604020202020204" pitchFamily="34" charset="0"/>
              </a:rPr>
              <a:t>More importantly, it is designed to simplify payment processing and collection – providing you with easy, online access to clear and concise statements, invoices and reports.</a:t>
            </a:r>
          </a:p>
          <a:p>
            <a:pPr>
              <a:lnSpc>
                <a:spcPct val="115000"/>
              </a:lnSpc>
              <a:spcAft>
                <a:spcPts val="1213"/>
              </a:spcAft>
            </a:pPr>
            <a:r>
              <a:rPr lang="en-US" sz="1100" dirty="0">
                <a:solidFill>
                  <a:srgbClr val="202020"/>
                </a:solidFill>
                <a:latin typeface="Helvetica" panose="020B0604020202020204" pitchFamily="34" charset="0"/>
                <a:ea typeface="Calibri" panose="020F0502020204030204" pitchFamily="34" charset="0"/>
                <a:cs typeface="Helvetica" panose="020B0604020202020204" pitchFamily="34" charset="0"/>
              </a:rPr>
              <a:t>And here’s the best news: The new tool is rolling out to all participating entities now, you can start using the tool for upcoming invoices.</a:t>
            </a:r>
            <a:br>
              <a:rPr lang="en-US" sz="1100" dirty="0">
                <a:latin typeface="Helvetica" panose="020B0604020202020204" pitchFamily="34" charset="0"/>
                <a:ea typeface="Calibri" panose="020F0502020204030204" pitchFamily="34" charset="0"/>
                <a:cs typeface="Helvetica" panose="020B0604020202020204" pitchFamily="34" charset="0"/>
              </a:rPr>
            </a:br>
            <a:endParaRPr lang="en-US" sz="1100" dirty="0">
              <a:latin typeface="Helvetica" panose="020B0604020202020204" pitchFamily="34" charset="0"/>
              <a:ea typeface="Calibri" panose="020F050202020403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7</a:t>
            </a:fld>
            <a:endParaRPr lang="en-US" dirty="0"/>
          </a:p>
        </p:txBody>
      </p:sp>
    </p:spTree>
    <p:extLst>
      <p:ext uri="{BB962C8B-B14F-4D97-AF65-F5344CB8AC3E}">
        <p14:creationId xmlns:p14="http://schemas.microsoft.com/office/powerpoint/2010/main" val="317868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In this section, we will take a closer look at the new tool.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We will start by reviewing the key features using screen shots and then do a live demo.</a:t>
            </a:r>
          </a:p>
        </p:txBody>
      </p:sp>
      <p:sp>
        <p:nvSpPr>
          <p:cNvPr id="4" name="Slide Number Placeholder 3"/>
          <p:cNvSpPr>
            <a:spLocks noGrp="1"/>
          </p:cNvSpPr>
          <p:nvPr>
            <p:ph type="sldNum" sz="quarter" idx="5"/>
          </p:nvPr>
        </p:nvSpPr>
        <p:spPr/>
        <p:txBody>
          <a:bodyPr/>
          <a:lstStyle/>
          <a:p>
            <a:fld id="{D1EA3627-39FC-9349-8526-678BE1F5EA5C}" type="slidenum">
              <a:rPr lang="en-US" smtClean="0"/>
              <a:pPr/>
              <a:t>8</a:t>
            </a:fld>
            <a:endParaRPr lang="en-US" dirty="0"/>
          </a:p>
        </p:txBody>
      </p:sp>
    </p:spTree>
    <p:extLst>
      <p:ext uri="{BB962C8B-B14F-4D97-AF65-F5344CB8AC3E}">
        <p14:creationId xmlns:p14="http://schemas.microsoft.com/office/powerpoint/2010/main" val="162505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lnSpcReduction="10000"/>
          </a:bodyPr>
          <a:lstStyle/>
          <a:p>
            <a:r>
              <a:rPr lang="en-US" dirty="0">
                <a:latin typeface="Helvetica" panose="020B0604020202020204" pitchFamily="34" charset="0"/>
                <a:cs typeface="Helvetica" panose="020B0604020202020204" pitchFamily="34" charset="0"/>
              </a:rPr>
              <a:t>Going forward, you will use the </a:t>
            </a:r>
            <a:r>
              <a:rPr lang="en-US" b="1" dirty="0">
                <a:latin typeface="Helvetica" panose="020B0604020202020204" pitchFamily="34" charset="0"/>
                <a:cs typeface="Helvetica" panose="020B0604020202020204" pitchFamily="34" charset="0"/>
              </a:rPr>
              <a:t>Flexible Benefits Premium </a:t>
            </a:r>
            <a:r>
              <a:rPr lang="en-US" dirty="0">
                <a:latin typeface="Helvetica" panose="020B0604020202020204" pitchFamily="34" charset="0"/>
                <a:cs typeface="Helvetica" panose="020B0604020202020204" pitchFamily="34" charset="0"/>
              </a:rPr>
              <a:t>tool to view your remaining outstanding premium amount and to make applicable payments.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All users will access the new online tool through the UPoint GaBreeze site at </a:t>
            </a:r>
            <a:r>
              <a:rPr lang="en-US" b="1" dirty="0">
                <a:latin typeface="Helvetica" panose="020B0604020202020204" pitchFamily="34" charset="0"/>
                <a:cs typeface="Helvetica" panose="020B0604020202020204" pitchFamily="34" charset="0"/>
              </a:rPr>
              <a:t>www.GaBreeze.ga.gov </a:t>
            </a:r>
            <a:r>
              <a:rPr lang="en-US" dirty="0">
                <a:latin typeface="Helvetica" panose="020B0604020202020204" pitchFamily="34" charset="0"/>
                <a:cs typeface="Helvetica" panose="020B0604020202020204" pitchFamily="34" charset="0"/>
              </a:rPr>
              <a:t>(under the Administrative Tools section).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You will need your User ID and password to authenticate into the site.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If you do not remember your credentials, select the </a:t>
            </a:r>
            <a:r>
              <a:rPr lang="en-US" b="1" dirty="0">
                <a:latin typeface="Helvetica" panose="020B0604020202020204" pitchFamily="34" charset="0"/>
                <a:cs typeface="Helvetica" panose="020B0604020202020204" pitchFamily="34" charset="0"/>
              </a:rPr>
              <a:t>Forgot User ID or Password </a:t>
            </a:r>
            <a:r>
              <a:rPr lang="en-US" dirty="0">
                <a:latin typeface="Helvetica" panose="020B0604020202020204" pitchFamily="34" charset="0"/>
                <a:cs typeface="Helvetica" panose="020B0604020202020204" pitchFamily="34" charset="0"/>
              </a:rPr>
              <a:t>link under the Log On button. Then follow the prompts to reset your credentials.  </a:t>
            </a:r>
            <a:r>
              <a:rPr lang="en-US" i="0" dirty="0">
                <a:latin typeface="Helvetica" panose="020B0604020202020204" pitchFamily="34" charset="0"/>
                <a:cs typeface="Helvetica" panose="020B0604020202020204" pitchFamily="34" charset="0"/>
              </a:rPr>
              <a:t>If you need to reset your credentials if you have a cell phone number online, you can receive a one-time code to update your password.  Otherwise, your password will be sent you via the US Postal Service.  </a:t>
            </a:r>
          </a:p>
          <a:p>
            <a:endParaRPr lang="en-US" dirty="0">
              <a:latin typeface="Helvetica" panose="020B0604020202020204" pitchFamily="34" charset="0"/>
              <a:cs typeface="Helvetica" panose="020B0604020202020204" pitchFamily="34" charset="0"/>
            </a:endParaRPr>
          </a:p>
          <a:p>
            <a:pPr defTabSz="462229">
              <a:defRPr/>
            </a:pPr>
            <a:r>
              <a:rPr lang="en-US" dirty="0">
                <a:latin typeface="Helvetica" panose="020B0604020202020204" pitchFamily="34" charset="0"/>
                <a:cs typeface="Helvetica" panose="020B0604020202020204" pitchFamily="34" charset="0"/>
              </a:rPr>
              <a:t>If you are new to the site, select the </a:t>
            </a:r>
            <a:r>
              <a:rPr lang="en-US" b="1" dirty="0">
                <a:latin typeface="Helvetica" panose="020B0604020202020204" pitchFamily="34" charset="0"/>
                <a:cs typeface="Helvetica" panose="020B0604020202020204" pitchFamily="34" charset="0"/>
              </a:rPr>
              <a:t>New User </a:t>
            </a:r>
            <a:r>
              <a:rPr lang="en-US" dirty="0">
                <a:latin typeface="Helvetica" panose="020B0604020202020204" pitchFamily="34" charset="0"/>
                <a:cs typeface="Helvetica" panose="020B0604020202020204" pitchFamily="34" charset="0"/>
              </a:rPr>
              <a:t>link, also under the Log On button, and then follow the prompts to set up your credentials.</a:t>
            </a:r>
          </a:p>
          <a:p>
            <a:pPr defTabSz="462229">
              <a:defRPr/>
            </a:pPr>
            <a:endParaRPr lang="en-US" dirty="0">
              <a:latin typeface="Helvetica" panose="020B0604020202020204" pitchFamily="34" charset="0"/>
              <a:cs typeface="Helvetica" panose="020B0604020202020204" pitchFamily="34" charset="0"/>
            </a:endParaRPr>
          </a:p>
          <a:p>
            <a:pPr marL="0" marR="0" lvl="0" indent="0" algn="l" defTabSz="462229"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Finally, please note that the User ID and password are the identification credentials used to access their personal accounts and not the User ID used to access the normal GaBreeze Employer Portal.</a:t>
            </a:r>
          </a:p>
          <a:p>
            <a:pPr defTabSz="462229">
              <a:defRPr/>
            </a:pPr>
            <a:endParaRPr lang="en-US" dirty="0">
              <a:latin typeface="Helvetica" panose="020B0604020202020204" pitchFamily="34" charset="0"/>
              <a:cs typeface="Helvetica"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9</a:t>
            </a:fld>
            <a:endParaRPr lang="en-US" dirty="0"/>
          </a:p>
        </p:txBody>
      </p:sp>
    </p:spTree>
    <p:extLst>
      <p:ext uri="{BB962C8B-B14F-4D97-AF65-F5344CB8AC3E}">
        <p14:creationId xmlns:p14="http://schemas.microsoft.com/office/powerpoint/2010/main" val="883393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9144000" cy="6858000"/>
          </a:xfrm>
          <a:prstGeom prst="rect">
            <a:avLst/>
          </a:prstGeom>
        </p:spPr>
      </p:pic>
      <p:pic>
        <p:nvPicPr>
          <p:cNvPr id="8" name="Picture 7" descr="division-bar-title.jpg"/>
          <p:cNvPicPr>
            <a:picLocks noChangeAspect="1"/>
          </p:cNvPicPr>
          <p:nvPr userDrawn="1"/>
        </p:nvPicPr>
        <p:blipFill>
          <a:blip r:embed="rId3"/>
          <a:stretch>
            <a:fillRect/>
          </a:stretch>
        </p:blipFill>
        <p:spPr>
          <a:xfrm>
            <a:off x="5334000" y="2492375"/>
            <a:ext cx="3810000" cy="76200"/>
          </a:xfrm>
          <a:prstGeom prst="rect">
            <a:avLst/>
          </a:prstGeom>
        </p:spPr>
      </p:pic>
      <p:sp>
        <p:nvSpPr>
          <p:cNvPr id="18" name="Text Placeholder 17"/>
          <p:cNvSpPr>
            <a:spLocks noGrp="1"/>
          </p:cNvSpPr>
          <p:nvPr>
            <p:ph type="body" sz="quarter" idx="10" hasCustomPrompt="1"/>
          </p:nvPr>
        </p:nvSpPr>
        <p:spPr>
          <a:xfrm>
            <a:off x="4416425" y="3162300"/>
            <a:ext cx="3995738" cy="406400"/>
          </a:xfrm>
        </p:spPr>
        <p:txBody>
          <a:bodyPr anchor="t"/>
          <a:lstStyle>
            <a:lvl1pPr algn="r">
              <a:buNone/>
              <a:defRPr sz="1400"/>
            </a:lvl1pPr>
          </a:lstStyle>
          <a:p>
            <a:pPr lvl="0"/>
            <a:r>
              <a:rPr lang="en-US" sz="1800">
                <a:solidFill>
                  <a:srgbClr val="897865"/>
                </a:solidFill>
                <a:latin typeface="Helvetica"/>
                <a:cs typeface="Helvetica"/>
              </a:rPr>
              <a:t>May 18, 2039</a:t>
            </a:r>
            <a:endParaRPr lang="en-US"/>
          </a:p>
        </p:txBody>
      </p:sp>
      <p:sp>
        <p:nvSpPr>
          <p:cNvPr id="19" name="Title 18"/>
          <p:cNvSpPr>
            <a:spLocks noGrp="1"/>
          </p:cNvSpPr>
          <p:nvPr>
            <p:ph type="title" hasCustomPrompt="1"/>
          </p:nvPr>
        </p:nvSpPr>
        <p:spPr>
          <a:xfrm>
            <a:off x="457200" y="2593975"/>
            <a:ext cx="7954963" cy="542925"/>
          </a:xfrm>
        </p:spPr>
        <p:txBody>
          <a:bodyPr anchor="t"/>
          <a:lstStyle>
            <a:lvl1pPr algn="r">
              <a:defRPr/>
            </a:lvl1pPr>
          </a:lstStyle>
          <a:p>
            <a:r>
              <a:rPr lang="en-US" sz="3000">
                <a:solidFill>
                  <a:srgbClr val="897865"/>
                </a:solidFill>
                <a:latin typeface="Helvetica"/>
                <a:cs typeface="Helvetica"/>
              </a:rPr>
              <a:t>Title of Presentation</a:t>
            </a:r>
            <a:br>
              <a:rPr lang="en-US" sz="1800">
                <a:solidFill>
                  <a:srgbClr val="897865"/>
                </a:solidFill>
                <a:latin typeface="Helvetica"/>
                <a:cs typeface="Helvetica"/>
              </a:rPr>
            </a:br>
            <a:endParaRPr lang="en-US"/>
          </a:p>
        </p:txBody>
      </p:sp>
      <p:sp>
        <p:nvSpPr>
          <p:cNvPr id="13" name="Text Placeholder 17"/>
          <p:cNvSpPr>
            <a:spLocks noGrp="1"/>
          </p:cNvSpPr>
          <p:nvPr>
            <p:ph type="body" sz="quarter" idx="11" hasCustomPrompt="1"/>
          </p:nvPr>
        </p:nvSpPr>
        <p:spPr>
          <a:xfrm>
            <a:off x="4398968" y="2070101"/>
            <a:ext cx="3995738" cy="371474"/>
          </a:xfrm>
        </p:spPr>
        <p:txBody>
          <a:bodyPr anchor="t">
            <a:normAutofit/>
          </a:bodyPr>
          <a:lstStyle>
            <a:lvl1pPr algn="r">
              <a:buNone/>
              <a:defRPr sz="1400" baseline="0">
                <a:solidFill>
                  <a:schemeClr val="tx1">
                    <a:lumMod val="50000"/>
                    <a:lumOff val="50000"/>
                  </a:schemeClr>
                </a:solidFill>
              </a:defRPr>
            </a:lvl1pPr>
          </a:lstStyle>
          <a:p>
            <a:pPr algn="r"/>
            <a:r>
              <a:rPr lang="en-US" sz="1400">
                <a:solidFill>
                  <a:srgbClr val="5A5B5C"/>
                </a:solidFill>
                <a:latin typeface="Helvetica"/>
                <a:cs typeface="Helvetica"/>
              </a:rPr>
              <a:t>Human Resources Administration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3759200" y="2298700"/>
            <a:ext cx="5384800" cy="4559300"/>
          </a:xfrm>
          <a:prstGeom prst="rect">
            <a:avLst/>
          </a:prstGeom>
        </p:spPr>
      </p:pic>
      <p:sp>
        <p:nvSpPr>
          <p:cNvPr id="15" name="Title 14"/>
          <p:cNvSpPr>
            <a:spLocks noGrp="1"/>
          </p:cNvSpPr>
          <p:nvPr>
            <p:ph type="title" hasCustomPrompt="1"/>
          </p:nvPr>
        </p:nvSpPr>
        <p:spPr>
          <a:xfrm>
            <a:off x="1928812" y="3269820"/>
            <a:ext cx="6477000" cy="527480"/>
          </a:xfrm>
        </p:spPr>
        <p:txBody>
          <a:bodyPr/>
          <a:lstStyle>
            <a:lvl1pPr algn="l">
              <a:defRPr>
                <a:latin typeface="Helvetica" panose="020B0604020202020204" pitchFamily="34" charset="0"/>
                <a:cs typeface="Helvetica" panose="020B0604020202020204" pitchFamily="34" charset="0"/>
              </a:defRPr>
            </a:lvl1pPr>
          </a:lstStyle>
          <a:p>
            <a:r>
              <a:rPr lang="en-US"/>
              <a:t>1.800.555.555</a:t>
            </a:r>
          </a:p>
        </p:txBody>
      </p:sp>
      <p:sp>
        <p:nvSpPr>
          <p:cNvPr id="17" name="Text Placeholder 16"/>
          <p:cNvSpPr>
            <a:spLocks noGrp="1"/>
          </p:cNvSpPr>
          <p:nvPr>
            <p:ph type="body" sz="quarter" idx="13" hasCustomPrompt="1"/>
          </p:nvPr>
        </p:nvSpPr>
        <p:spPr>
          <a:xfrm>
            <a:off x="1801813" y="3797300"/>
            <a:ext cx="3024187" cy="520700"/>
          </a:xfrm>
        </p:spPr>
        <p:txBody>
          <a:bodyPr/>
          <a:lstStyle>
            <a:lvl1pPr>
              <a:buNone/>
              <a:defRPr>
                <a:solidFill>
                  <a:schemeClr val="tx2"/>
                </a:solidFill>
                <a:latin typeface="Helvetica" panose="020B0604020202020204" pitchFamily="34" charset="0"/>
                <a:cs typeface="Helvetica" panose="020B0604020202020204" pitchFamily="34" charset="0"/>
              </a:defRPr>
            </a:lvl1pPr>
          </a:lstStyle>
          <a:p>
            <a:pPr lvl="0"/>
            <a:r>
              <a:rPr lang="en-US" err="1"/>
              <a:t>www.doas.ga.gov</a:t>
            </a:r>
            <a:endParaRPr lang="en-US"/>
          </a:p>
        </p:txBody>
      </p:sp>
      <p:pic>
        <p:nvPicPr>
          <p:cNvPr id="7" name="Picture 6" descr="DOAS Logo.jpg"/>
          <p:cNvPicPr>
            <a:picLocks noChangeAspect="1"/>
          </p:cNvPicPr>
          <p:nvPr userDrawn="1"/>
        </p:nvPicPr>
        <p:blipFill>
          <a:blip r:embed="rId3"/>
          <a:stretch>
            <a:fillRect/>
          </a:stretch>
        </p:blipFill>
        <p:spPr>
          <a:xfrm>
            <a:off x="354013" y="2873076"/>
            <a:ext cx="1511300" cy="1511300"/>
          </a:xfrm>
          <a:prstGeom prst="rect">
            <a:avLst/>
          </a:prstGeom>
        </p:spPr>
      </p:pic>
      <p:pic>
        <p:nvPicPr>
          <p:cNvPr id="10" name="Picture 9" descr="division-bar-title.jpg"/>
          <p:cNvPicPr>
            <a:picLocks noChangeAspect="1"/>
          </p:cNvPicPr>
          <p:nvPr userDrawn="1"/>
        </p:nvPicPr>
        <p:blipFill>
          <a:blip r:embed="rId4"/>
          <a:stretch>
            <a:fillRect/>
          </a:stretch>
        </p:blipFill>
        <p:spPr>
          <a:xfrm>
            <a:off x="1968500" y="3130584"/>
            <a:ext cx="7175500" cy="45719"/>
          </a:xfrm>
          <a:prstGeom prst="rect">
            <a:avLst/>
          </a:prstGeom>
        </p:spPr>
      </p:pic>
      <p:sp>
        <p:nvSpPr>
          <p:cNvPr id="9" name="TextBox 8"/>
          <p:cNvSpPr txBox="1"/>
          <p:nvPr userDrawn="1"/>
        </p:nvSpPr>
        <p:spPr>
          <a:xfrm>
            <a:off x="1928812" y="2773324"/>
            <a:ext cx="3898901" cy="369332"/>
          </a:xfrm>
          <a:prstGeom prst="rect">
            <a:avLst/>
          </a:prstGeom>
          <a:noFill/>
        </p:spPr>
        <p:txBody>
          <a:bodyPr wrap="square" rtlCol="0">
            <a:spAutoFit/>
          </a:bodyPr>
          <a:lstStyle/>
          <a:p>
            <a:pPr algn="l"/>
            <a:r>
              <a:rPr lang="en-US" sz="1800" dirty="0">
                <a:solidFill>
                  <a:schemeClr val="tx2"/>
                </a:solidFill>
                <a:latin typeface="Helvetica" panose="020B0604020202020204" pitchFamily="34" charset="0"/>
                <a:cs typeface="Helvetica" panose="020B0604020202020204" pitchFamily="34" charset="0"/>
              </a:rPr>
              <a:t>Human Resources Administration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56F4E7A-B2E9-A748-AB2E-8C37BED19469}"/>
              </a:ext>
            </a:extLst>
          </p:cNvPr>
          <p:cNvSpPr>
            <a:spLocks noGrp="1"/>
          </p:cNvSpPr>
          <p:nvPr>
            <p:ph idx="11"/>
          </p:nvPr>
        </p:nvSpPr>
        <p:spPr>
          <a:xfrm>
            <a:off x="457200" y="1549529"/>
            <a:ext cx="8229600" cy="841256"/>
          </a:xfrm>
          <a:prstGeom prst="rect">
            <a:avLst/>
          </a:prstGeom>
        </p:spPr>
        <p:txBody>
          <a:bodyPr rtlCol="0"/>
          <a:lstStyle>
            <a:lvl1pPr>
              <a:lnSpc>
                <a:spcPct val="100000"/>
              </a:lnSpc>
              <a:spcAft>
                <a:spcPts val="300"/>
              </a:spcAft>
              <a:buFont typeface="System Font Regular"/>
              <a:buChar char="—"/>
              <a:defRPr sz="1200"/>
            </a:lvl1pPr>
            <a:lvl2pPr>
              <a:lnSpc>
                <a:spcPct val="100000"/>
              </a:lnSpc>
              <a:spcAft>
                <a:spcPts val="300"/>
              </a:spcAft>
              <a:buFont typeface="Arial" panose="020B0604020202020204" pitchFamily="34" charset="0"/>
              <a:buChar char="•"/>
              <a:defRPr sz="1200"/>
            </a:lvl2pPr>
            <a:lvl3pPr>
              <a:lnSpc>
                <a:spcPct val="100000"/>
              </a:lnSpc>
              <a:spcAft>
                <a:spcPts val="300"/>
              </a:spcAft>
              <a:buFont typeface="Courier New" panose="02070309020205020404" pitchFamily="49" charset="0"/>
              <a:buChar char="o"/>
              <a:defRPr sz="1200"/>
            </a:lvl3pPr>
          </a:lstStyle>
          <a:p>
            <a:pPr lvl="0"/>
            <a:r>
              <a:rPr lang="en-US" noProof="0"/>
              <a:t>Click to edit Master text styles</a:t>
            </a:r>
          </a:p>
          <a:p>
            <a:pPr lvl="1"/>
            <a:r>
              <a:rPr lang="en-US" noProof="0"/>
              <a:t>Second level</a:t>
            </a:r>
          </a:p>
          <a:p>
            <a:pPr lvl="2"/>
            <a:r>
              <a:rPr lang="en-US" noProof="0"/>
              <a:t>Third level</a:t>
            </a:r>
          </a:p>
        </p:txBody>
      </p:sp>
      <p:sp>
        <p:nvSpPr>
          <p:cNvPr id="2" name="Title 1"/>
          <p:cNvSpPr>
            <a:spLocks noGrp="1"/>
          </p:cNvSpPr>
          <p:nvPr>
            <p:ph type="title"/>
          </p:nvPr>
        </p:nvSpPr>
        <p:spPr>
          <a:xfrm>
            <a:off x="457200" y="457202"/>
            <a:ext cx="8229600" cy="730332"/>
          </a:xfrm>
        </p:spPr>
        <p:txBody>
          <a:bodyPr/>
          <a:lstStyle>
            <a:lvl1pPr>
              <a:lnSpc>
                <a:spcPct val="100000"/>
              </a:lnSpc>
              <a:defRPr/>
            </a:lvl1pPr>
          </a:lstStyle>
          <a:p>
            <a:r>
              <a:rPr lang="en-US"/>
              <a:t>Click to edit Master title style</a:t>
            </a:r>
          </a:p>
        </p:txBody>
      </p:sp>
      <p:sp>
        <p:nvSpPr>
          <p:cNvPr id="4" name="Text Placeholder 5">
            <a:extLst>
              <a:ext uri="{FF2B5EF4-FFF2-40B4-BE49-F238E27FC236}">
                <a16:creationId xmlns:a16="http://schemas.microsoft.com/office/drawing/2014/main" id="{6C9E702B-FE47-684C-A715-5A28D63C1C0C}"/>
              </a:ext>
            </a:extLst>
          </p:cNvPr>
          <p:cNvSpPr>
            <a:spLocks noGrp="1"/>
          </p:cNvSpPr>
          <p:nvPr>
            <p:ph type="body" sz="quarter" idx="12" hasCustomPrompt="1"/>
          </p:nvPr>
        </p:nvSpPr>
        <p:spPr>
          <a:xfrm>
            <a:off x="457199" y="5715003"/>
            <a:ext cx="8229600" cy="164148"/>
          </a:xfrm>
        </p:spPr>
        <p:txBody>
          <a:bodyPr/>
          <a:lstStyle>
            <a:lvl1pPr marL="0" indent="0">
              <a:buNone/>
              <a:defRPr sz="800" i="1"/>
            </a:lvl1pPr>
          </a:lstStyle>
          <a:p>
            <a:pPr lvl="0"/>
            <a:r>
              <a:rPr lang="en-US"/>
              <a:t>Click to edit footer</a:t>
            </a:r>
          </a:p>
        </p:txBody>
      </p:sp>
    </p:spTree>
    <p:extLst>
      <p:ext uri="{BB962C8B-B14F-4D97-AF65-F5344CB8AC3E}">
        <p14:creationId xmlns:p14="http://schemas.microsoft.com/office/powerpoint/2010/main" val="422359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slide - 4">
    <p:bg>
      <p:bgPr>
        <a:solidFill>
          <a:schemeClr val="bg1"/>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9E6C1AEF-443A-9E4D-8FE5-3AEAB29924D5}"/>
              </a:ext>
            </a:extLst>
          </p:cNvPr>
          <p:cNvSpPr/>
          <p:nvPr userDrawn="1"/>
        </p:nvSpPr>
        <p:spPr>
          <a:xfrm rot="16200000" flipH="1">
            <a:off x="1927292" y="-1927291"/>
            <a:ext cx="5289419" cy="9144000"/>
          </a:xfrm>
          <a:custGeom>
            <a:avLst/>
            <a:gdLst>
              <a:gd name="connsiteX0" fmla="*/ 0 w 5135438"/>
              <a:gd name="connsiteY0" fmla="*/ 0 h 6858002"/>
              <a:gd name="connsiteX1" fmla="*/ 4912731 w 5135438"/>
              <a:gd name="connsiteY1" fmla="*/ 0 h 6858002"/>
              <a:gd name="connsiteX2" fmla="*/ 4922086 w 5135438"/>
              <a:gd name="connsiteY2" fmla="*/ 35751 h 6858002"/>
              <a:gd name="connsiteX3" fmla="*/ 4939836 w 5135438"/>
              <a:gd name="connsiteY3" fmla="*/ 106679 h 6858002"/>
              <a:gd name="connsiteX4" fmla="*/ 4956852 w 5135438"/>
              <a:gd name="connsiteY4" fmla="*/ 177901 h 6858002"/>
              <a:gd name="connsiteX5" fmla="*/ 4973127 w 5135438"/>
              <a:gd name="connsiteY5" fmla="*/ 249405 h 6858002"/>
              <a:gd name="connsiteX6" fmla="*/ 4988656 w 5135438"/>
              <a:gd name="connsiteY6" fmla="*/ 321188 h 6858002"/>
              <a:gd name="connsiteX7" fmla="*/ 5003433 w 5135438"/>
              <a:gd name="connsiteY7" fmla="*/ 393243 h 6858002"/>
              <a:gd name="connsiteX8" fmla="*/ 5017455 w 5135438"/>
              <a:gd name="connsiteY8" fmla="*/ 465565 h 6858002"/>
              <a:gd name="connsiteX9" fmla="*/ 5030717 w 5135438"/>
              <a:gd name="connsiteY9" fmla="*/ 538146 h 6858002"/>
              <a:gd name="connsiteX10" fmla="*/ 5043214 w 5135438"/>
              <a:gd name="connsiteY10" fmla="*/ 610982 h 6858002"/>
              <a:gd name="connsiteX11" fmla="*/ 5054938 w 5135438"/>
              <a:gd name="connsiteY11" fmla="*/ 684063 h 6858002"/>
              <a:gd name="connsiteX12" fmla="*/ 5065888 w 5135438"/>
              <a:gd name="connsiteY12" fmla="*/ 757387 h 6858002"/>
              <a:gd name="connsiteX13" fmla="*/ 5076059 w 5135438"/>
              <a:gd name="connsiteY13" fmla="*/ 830945 h 6858002"/>
              <a:gd name="connsiteX14" fmla="*/ 5085444 w 5135438"/>
              <a:gd name="connsiteY14" fmla="*/ 904732 h 6858002"/>
              <a:gd name="connsiteX15" fmla="*/ 5094039 w 5135438"/>
              <a:gd name="connsiteY15" fmla="*/ 978744 h 6858002"/>
              <a:gd name="connsiteX16" fmla="*/ 5101837 w 5135438"/>
              <a:gd name="connsiteY16" fmla="*/ 1052970 h 6858002"/>
              <a:gd name="connsiteX17" fmla="*/ 5108836 w 5135438"/>
              <a:gd name="connsiteY17" fmla="*/ 1127408 h 6858002"/>
              <a:gd name="connsiteX18" fmla="*/ 5115031 w 5135438"/>
              <a:gd name="connsiteY18" fmla="*/ 1202050 h 6858002"/>
              <a:gd name="connsiteX19" fmla="*/ 5120416 w 5135438"/>
              <a:gd name="connsiteY19" fmla="*/ 1276889 h 6858002"/>
              <a:gd name="connsiteX20" fmla="*/ 5124986 w 5135438"/>
              <a:gd name="connsiteY20" fmla="*/ 1351919 h 6858002"/>
              <a:gd name="connsiteX21" fmla="*/ 5128736 w 5135438"/>
              <a:gd name="connsiteY21" fmla="*/ 1427139 h 6858002"/>
              <a:gd name="connsiteX22" fmla="*/ 5131661 w 5135438"/>
              <a:gd name="connsiteY22" fmla="*/ 1502534 h 6858002"/>
              <a:gd name="connsiteX23" fmla="*/ 5133755 w 5135438"/>
              <a:gd name="connsiteY23" fmla="*/ 1578104 h 6858002"/>
              <a:gd name="connsiteX24" fmla="*/ 5135016 w 5135438"/>
              <a:gd name="connsiteY24" fmla="*/ 1653842 h 6858002"/>
              <a:gd name="connsiteX25" fmla="*/ 5135438 w 5135438"/>
              <a:gd name="connsiteY25" fmla="*/ 1729740 h 6858002"/>
              <a:gd name="connsiteX26" fmla="*/ 5134019 w 5135438"/>
              <a:gd name="connsiteY26" fmla="*/ 1880126 h 6858002"/>
              <a:gd name="connsiteX27" fmla="*/ 5129780 w 5135438"/>
              <a:gd name="connsiteY27" fmla="*/ 2029451 h 6858002"/>
              <a:gd name="connsiteX28" fmla="*/ 5122737 w 5135438"/>
              <a:gd name="connsiteY28" fmla="*/ 2177688 h 6858002"/>
              <a:gd name="connsiteX29" fmla="*/ 5118173 w 5135438"/>
              <a:gd name="connsiteY29" fmla="*/ 2251388 h 6858002"/>
              <a:gd name="connsiteX30" fmla="*/ 5112915 w 5135438"/>
              <a:gd name="connsiteY30" fmla="*/ 2324806 h 6858002"/>
              <a:gd name="connsiteX31" fmla="*/ 5106967 w 5135438"/>
              <a:gd name="connsiteY31" fmla="*/ 2397938 h 6858002"/>
              <a:gd name="connsiteX32" fmla="*/ 5100330 w 5135438"/>
              <a:gd name="connsiteY32" fmla="*/ 2470780 h 6858002"/>
              <a:gd name="connsiteX33" fmla="*/ 5093010 w 5135438"/>
              <a:gd name="connsiteY33" fmla="*/ 2543331 h 6858002"/>
              <a:gd name="connsiteX34" fmla="*/ 5085006 w 5135438"/>
              <a:gd name="connsiteY34" fmla="*/ 2615585 h 6858002"/>
              <a:gd name="connsiteX35" fmla="*/ 5076325 w 5135438"/>
              <a:gd name="connsiteY35" fmla="*/ 2687538 h 6858002"/>
              <a:gd name="connsiteX36" fmla="*/ 5066963 w 5135438"/>
              <a:gd name="connsiteY36" fmla="*/ 2759189 h 6858002"/>
              <a:gd name="connsiteX37" fmla="*/ 5056928 w 5135438"/>
              <a:gd name="connsiteY37" fmla="*/ 2830532 h 6858002"/>
              <a:gd name="connsiteX38" fmla="*/ 5046221 w 5135438"/>
              <a:gd name="connsiteY38" fmla="*/ 2901567 h 6858002"/>
              <a:gd name="connsiteX39" fmla="*/ 5034845 w 5135438"/>
              <a:gd name="connsiteY39" fmla="*/ 2972288 h 6858002"/>
              <a:gd name="connsiteX40" fmla="*/ 5022802 w 5135438"/>
              <a:gd name="connsiteY40" fmla="*/ 3042691 h 6858002"/>
              <a:gd name="connsiteX41" fmla="*/ 5010093 w 5135438"/>
              <a:gd name="connsiteY41" fmla="*/ 3112774 h 6858002"/>
              <a:gd name="connsiteX42" fmla="*/ 4996724 w 5135438"/>
              <a:gd name="connsiteY42" fmla="*/ 3182533 h 6858002"/>
              <a:gd name="connsiteX43" fmla="*/ 4982695 w 5135438"/>
              <a:gd name="connsiteY43" fmla="*/ 3251966 h 6858002"/>
              <a:gd name="connsiteX44" fmla="*/ 4968009 w 5135438"/>
              <a:gd name="connsiteY44" fmla="*/ 3321068 h 6858002"/>
              <a:gd name="connsiteX45" fmla="*/ 4952669 w 5135438"/>
              <a:gd name="connsiteY45" fmla="*/ 3389837 h 6858002"/>
              <a:gd name="connsiteX46" fmla="*/ 4936678 w 5135438"/>
              <a:gd name="connsiteY46" fmla="*/ 3458264 h 6858002"/>
              <a:gd name="connsiteX47" fmla="*/ 4920038 w 5135438"/>
              <a:gd name="connsiteY47" fmla="*/ 3526354 h 6858002"/>
              <a:gd name="connsiteX48" fmla="*/ 4902751 w 5135438"/>
              <a:gd name="connsiteY48" fmla="*/ 3594099 h 6858002"/>
              <a:gd name="connsiteX49" fmla="*/ 4884820 w 5135438"/>
              <a:gd name="connsiteY49" fmla="*/ 3661496 h 6858002"/>
              <a:gd name="connsiteX50" fmla="*/ 4866248 w 5135438"/>
              <a:gd name="connsiteY50" fmla="*/ 3728541 h 6858002"/>
              <a:gd name="connsiteX51" fmla="*/ 4847037 w 5135438"/>
              <a:gd name="connsiteY51" fmla="*/ 3795233 h 6858002"/>
              <a:gd name="connsiteX52" fmla="*/ 4827191 w 5135438"/>
              <a:gd name="connsiteY52" fmla="*/ 3861566 h 6858002"/>
              <a:gd name="connsiteX53" fmla="*/ 4806711 w 5135438"/>
              <a:gd name="connsiteY53" fmla="*/ 3927537 h 6858002"/>
              <a:gd name="connsiteX54" fmla="*/ 4785598 w 5135438"/>
              <a:gd name="connsiteY54" fmla="*/ 3993143 h 6858002"/>
              <a:gd name="connsiteX55" fmla="*/ 4763860 w 5135438"/>
              <a:gd name="connsiteY55" fmla="*/ 4058382 h 6858002"/>
              <a:gd name="connsiteX56" fmla="*/ 4741493 w 5135438"/>
              <a:gd name="connsiteY56" fmla="*/ 4123249 h 6858002"/>
              <a:gd name="connsiteX57" fmla="*/ 4718505 w 5135438"/>
              <a:gd name="connsiteY57" fmla="*/ 4187739 h 6858002"/>
              <a:gd name="connsiteX58" fmla="*/ 4694895 w 5135438"/>
              <a:gd name="connsiteY58" fmla="*/ 4251852 h 6858002"/>
              <a:gd name="connsiteX59" fmla="*/ 4670669 w 5135438"/>
              <a:gd name="connsiteY59" fmla="*/ 4315581 h 6858002"/>
              <a:gd name="connsiteX60" fmla="*/ 4645825 w 5135438"/>
              <a:gd name="connsiteY60" fmla="*/ 4378925 h 6858002"/>
              <a:gd name="connsiteX61" fmla="*/ 4620369 w 5135438"/>
              <a:gd name="connsiteY61" fmla="*/ 4441881 h 6858002"/>
              <a:gd name="connsiteX62" fmla="*/ 4594302 w 5135438"/>
              <a:gd name="connsiteY62" fmla="*/ 4504444 h 6858002"/>
              <a:gd name="connsiteX63" fmla="*/ 4567628 w 5135438"/>
              <a:gd name="connsiteY63" fmla="*/ 4566611 h 6858002"/>
              <a:gd name="connsiteX64" fmla="*/ 4540349 w 5135438"/>
              <a:gd name="connsiteY64" fmla="*/ 4628379 h 6858002"/>
              <a:gd name="connsiteX65" fmla="*/ 4512467 w 5135438"/>
              <a:gd name="connsiteY65" fmla="*/ 4689744 h 6858002"/>
              <a:gd name="connsiteX66" fmla="*/ 4483984 w 5135438"/>
              <a:gd name="connsiteY66" fmla="*/ 4750703 h 6858002"/>
              <a:gd name="connsiteX67" fmla="*/ 4454904 w 5135438"/>
              <a:gd name="connsiteY67" fmla="*/ 4811252 h 6858002"/>
              <a:gd name="connsiteX68" fmla="*/ 4425230 w 5135438"/>
              <a:gd name="connsiteY68" fmla="*/ 4871389 h 6858002"/>
              <a:gd name="connsiteX69" fmla="*/ 4394962 w 5135438"/>
              <a:gd name="connsiteY69" fmla="*/ 4931107 h 6858002"/>
              <a:gd name="connsiteX70" fmla="*/ 4364107 w 5135438"/>
              <a:gd name="connsiteY70" fmla="*/ 4990407 h 6858002"/>
              <a:gd name="connsiteX71" fmla="*/ 4332662 w 5135438"/>
              <a:gd name="connsiteY71" fmla="*/ 5049284 h 6858002"/>
              <a:gd name="connsiteX72" fmla="*/ 4300633 w 5135438"/>
              <a:gd name="connsiteY72" fmla="*/ 5107733 h 6858002"/>
              <a:gd name="connsiteX73" fmla="*/ 4268023 w 5135438"/>
              <a:gd name="connsiteY73" fmla="*/ 5165752 h 6858002"/>
              <a:gd name="connsiteX74" fmla="*/ 4234832 w 5135438"/>
              <a:gd name="connsiteY74" fmla="*/ 5223339 h 6858002"/>
              <a:gd name="connsiteX75" fmla="*/ 4201065 w 5135438"/>
              <a:gd name="connsiteY75" fmla="*/ 5280488 h 6858002"/>
              <a:gd name="connsiteX76" fmla="*/ 4166723 w 5135438"/>
              <a:gd name="connsiteY76" fmla="*/ 5337196 h 6858002"/>
              <a:gd name="connsiteX77" fmla="*/ 4131810 w 5135438"/>
              <a:gd name="connsiteY77" fmla="*/ 5393459 h 6858002"/>
              <a:gd name="connsiteX78" fmla="*/ 4096327 w 5135438"/>
              <a:gd name="connsiteY78" fmla="*/ 5449277 h 6858002"/>
              <a:gd name="connsiteX79" fmla="*/ 4060278 w 5135438"/>
              <a:gd name="connsiteY79" fmla="*/ 5504642 h 6858002"/>
              <a:gd name="connsiteX80" fmla="*/ 4023665 w 5135438"/>
              <a:gd name="connsiteY80" fmla="*/ 5559555 h 6858002"/>
              <a:gd name="connsiteX81" fmla="*/ 3986489 w 5135438"/>
              <a:gd name="connsiteY81" fmla="*/ 5614008 h 6858002"/>
              <a:gd name="connsiteX82" fmla="*/ 3948756 w 5135438"/>
              <a:gd name="connsiteY82" fmla="*/ 5668001 h 6858002"/>
              <a:gd name="connsiteX83" fmla="*/ 3910465 w 5135438"/>
              <a:gd name="connsiteY83" fmla="*/ 5721529 h 6858002"/>
              <a:gd name="connsiteX84" fmla="*/ 3871621 w 5135438"/>
              <a:gd name="connsiteY84" fmla="*/ 5774591 h 6858002"/>
              <a:gd name="connsiteX85" fmla="*/ 3832225 w 5135438"/>
              <a:gd name="connsiteY85" fmla="*/ 5827180 h 6858002"/>
              <a:gd name="connsiteX86" fmla="*/ 3792283 w 5135438"/>
              <a:gd name="connsiteY86" fmla="*/ 5879293 h 6858002"/>
              <a:gd name="connsiteX87" fmla="*/ 3751791 w 5135438"/>
              <a:gd name="connsiteY87" fmla="*/ 5930927 h 6858002"/>
              <a:gd name="connsiteX88" fmla="*/ 3710758 w 5135438"/>
              <a:gd name="connsiteY88" fmla="*/ 5982083 h 6858002"/>
              <a:gd name="connsiteX89" fmla="*/ 3669185 w 5135438"/>
              <a:gd name="connsiteY89" fmla="*/ 6032751 h 6858002"/>
              <a:gd name="connsiteX90" fmla="*/ 3627071 w 5135438"/>
              <a:gd name="connsiteY90" fmla="*/ 6082932 h 6858002"/>
              <a:gd name="connsiteX91" fmla="*/ 3584423 w 5135438"/>
              <a:gd name="connsiteY91" fmla="*/ 6132620 h 6858002"/>
              <a:gd name="connsiteX92" fmla="*/ 3541241 w 5135438"/>
              <a:gd name="connsiteY92" fmla="*/ 6181813 h 6858002"/>
              <a:gd name="connsiteX93" fmla="*/ 3497529 w 5135438"/>
              <a:gd name="connsiteY93" fmla="*/ 6230507 h 6858002"/>
              <a:gd name="connsiteX94" fmla="*/ 3453288 w 5135438"/>
              <a:gd name="connsiteY94" fmla="*/ 6278698 h 6858002"/>
              <a:gd name="connsiteX95" fmla="*/ 3408521 w 5135438"/>
              <a:gd name="connsiteY95" fmla="*/ 6326384 h 6858002"/>
              <a:gd name="connsiteX96" fmla="*/ 3363234 w 5135438"/>
              <a:gd name="connsiteY96" fmla="*/ 6373561 h 6858002"/>
              <a:gd name="connsiteX97" fmla="*/ 3317426 w 5135438"/>
              <a:gd name="connsiteY97" fmla="*/ 6420225 h 6858002"/>
              <a:gd name="connsiteX98" fmla="*/ 3271096 w 5135438"/>
              <a:gd name="connsiteY98" fmla="*/ 6466373 h 6858002"/>
              <a:gd name="connsiteX99" fmla="*/ 3224255 w 5135438"/>
              <a:gd name="connsiteY99" fmla="*/ 6512002 h 6858002"/>
              <a:gd name="connsiteX100" fmla="*/ 3176900 w 5135438"/>
              <a:gd name="connsiteY100" fmla="*/ 6557108 h 6858002"/>
              <a:gd name="connsiteX101" fmla="*/ 3129035 w 5135438"/>
              <a:gd name="connsiteY101" fmla="*/ 6601687 h 6858002"/>
              <a:gd name="connsiteX102" fmla="*/ 3080664 w 5135438"/>
              <a:gd name="connsiteY102" fmla="*/ 6645737 h 6858002"/>
              <a:gd name="connsiteX103" fmla="*/ 3031786 w 5135438"/>
              <a:gd name="connsiteY103" fmla="*/ 6689252 h 6858002"/>
              <a:gd name="connsiteX104" fmla="*/ 2982406 w 5135438"/>
              <a:gd name="connsiteY104" fmla="*/ 6732232 h 6858002"/>
              <a:gd name="connsiteX105" fmla="*/ 2932528 w 5135438"/>
              <a:gd name="connsiteY105" fmla="*/ 6774671 h 6858002"/>
              <a:gd name="connsiteX106" fmla="*/ 2882151 w 5135438"/>
              <a:gd name="connsiteY106" fmla="*/ 6816566 h 6858002"/>
              <a:gd name="connsiteX107" fmla="*/ 2831280 w 5135438"/>
              <a:gd name="connsiteY107" fmla="*/ 6857916 h 6858002"/>
              <a:gd name="connsiteX108" fmla="*/ 2831172 w 5135438"/>
              <a:gd name="connsiteY108" fmla="*/ 6858002 h 6858002"/>
              <a:gd name="connsiteX109" fmla="*/ 0 w 5135438"/>
              <a:gd name="connsiteY109" fmla="*/ 6858002 h 6858002"/>
              <a:gd name="connsiteX110" fmla="*/ 0 w 5135438"/>
              <a:gd name="connsiteY110"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135438" h="6858002">
                <a:moveTo>
                  <a:pt x="0" y="0"/>
                </a:moveTo>
                <a:lnTo>
                  <a:pt x="4912731" y="0"/>
                </a:lnTo>
                <a:lnTo>
                  <a:pt x="4922086" y="35751"/>
                </a:lnTo>
                <a:lnTo>
                  <a:pt x="4939836" y="106679"/>
                </a:lnTo>
                <a:lnTo>
                  <a:pt x="4956852" y="177901"/>
                </a:lnTo>
                <a:lnTo>
                  <a:pt x="4973127" y="249405"/>
                </a:lnTo>
                <a:lnTo>
                  <a:pt x="4988656" y="321188"/>
                </a:lnTo>
                <a:lnTo>
                  <a:pt x="5003433" y="393243"/>
                </a:lnTo>
                <a:lnTo>
                  <a:pt x="5017455" y="465565"/>
                </a:lnTo>
                <a:lnTo>
                  <a:pt x="5030717" y="538146"/>
                </a:lnTo>
                <a:lnTo>
                  <a:pt x="5043214" y="610982"/>
                </a:lnTo>
                <a:lnTo>
                  <a:pt x="5054938" y="684063"/>
                </a:lnTo>
                <a:lnTo>
                  <a:pt x="5065888" y="757387"/>
                </a:lnTo>
                <a:lnTo>
                  <a:pt x="5076059" y="830945"/>
                </a:lnTo>
                <a:lnTo>
                  <a:pt x="5085444" y="904732"/>
                </a:lnTo>
                <a:lnTo>
                  <a:pt x="5094039" y="978744"/>
                </a:lnTo>
                <a:lnTo>
                  <a:pt x="5101837" y="1052970"/>
                </a:lnTo>
                <a:lnTo>
                  <a:pt x="5108836" y="1127408"/>
                </a:lnTo>
                <a:lnTo>
                  <a:pt x="5115031" y="1202050"/>
                </a:lnTo>
                <a:lnTo>
                  <a:pt x="5120416" y="1276889"/>
                </a:lnTo>
                <a:lnTo>
                  <a:pt x="5124986" y="1351919"/>
                </a:lnTo>
                <a:lnTo>
                  <a:pt x="5128736" y="1427139"/>
                </a:lnTo>
                <a:lnTo>
                  <a:pt x="5131661" y="1502534"/>
                </a:lnTo>
                <a:lnTo>
                  <a:pt x="5133755" y="1578104"/>
                </a:lnTo>
                <a:lnTo>
                  <a:pt x="5135016" y="1653842"/>
                </a:lnTo>
                <a:lnTo>
                  <a:pt x="5135438" y="1729740"/>
                </a:lnTo>
                <a:lnTo>
                  <a:pt x="5134019" y="1880126"/>
                </a:lnTo>
                <a:lnTo>
                  <a:pt x="5129780" y="2029451"/>
                </a:lnTo>
                <a:lnTo>
                  <a:pt x="5122737" y="2177688"/>
                </a:lnTo>
                <a:lnTo>
                  <a:pt x="5118173" y="2251388"/>
                </a:lnTo>
                <a:lnTo>
                  <a:pt x="5112915" y="2324806"/>
                </a:lnTo>
                <a:lnTo>
                  <a:pt x="5106967" y="2397938"/>
                </a:lnTo>
                <a:lnTo>
                  <a:pt x="5100330" y="2470780"/>
                </a:lnTo>
                <a:lnTo>
                  <a:pt x="5093010" y="2543331"/>
                </a:lnTo>
                <a:lnTo>
                  <a:pt x="5085006" y="2615585"/>
                </a:lnTo>
                <a:lnTo>
                  <a:pt x="5076325" y="2687538"/>
                </a:lnTo>
                <a:lnTo>
                  <a:pt x="5066963" y="2759189"/>
                </a:lnTo>
                <a:lnTo>
                  <a:pt x="5056928" y="2830532"/>
                </a:lnTo>
                <a:lnTo>
                  <a:pt x="5046221" y="2901567"/>
                </a:lnTo>
                <a:lnTo>
                  <a:pt x="5034845" y="2972288"/>
                </a:lnTo>
                <a:lnTo>
                  <a:pt x="5022802" y="3042691"/>
                </a:lnTo>
                <a:lnTo>
                  <a:pt x="5010093" y="3112774"/>
                </a:lnTo>
                <a:lnTo>
                  <a:pt x="4996724" y="3182533"/>
                </a:lnTo>
                <a:lnTo>
                  <a:pt x="4982695" y="3251966"/>
                </a:lnTo>
                <a:lnTo>
                  <a:pt x="4968009" y="3321068"/>
                </a:lnTo>
                <a:lnTo>
                  <a:pt x="4952669" y="3389837"/>
                </a:lnTo>
                <a:lnTo>
                  <a:pt x="4936678" y="3458264"/>
                </a:lnTo>
                <a:lnTo>
                  <a:pt x="4920038" y="3526354"/>
                </a:lnTo>
                <a:lnTo>
                  <a:pt x="4902751" y="3594099"/>
                </a:lnTo>
                <a:lnTo>
                  <a:pt x="4884820" y="3661496"/>
                </a:lnTo>
                <a:lnTo>
                  <a:pt x="4866248" y="3728541"/>
                </a:lnTo>
                <a:lnTo>
                  <a:pt x="4847037" y="3795233"/>
                </a:lnTo>
                <a:lnTo>
                  <a:pt x="4827191" y="3861566"/>
                </a:lnTo>
                <a:lnTo>
                  <a:pt x="4806711" y="3927537"/>
                </a:lnTo>
                <a:lnTo>
                  <a:pt x="4785598" y="3993143"/>
                </a:lnTo>
                <a:lnTo>
                  <a:pt x="4763860" y="4058382"/>
                </a:lnTo>
                <a:lnTo>
                  <a:pt x="4741493" y="4123249"/>
                </a:lnTo>
                <a:lnTo>
                  <a:pt x="4718505" y="4187739"/>
                </a:lnTo>
                <a:lnTo>
                  <a:pt x="4694895" y="4251852"/>
                </a:lnTo>
                <a:lnTo>
                  <a:pt x="4670669" y="4315581"/>
                </a:lnTo>
                <a:lnTo>
                  <a:pt x="4645825" y="4378925"/>
                </a:lnTo>
                <a:lnTo>
                  <a:pt x="4620369" y="4441881"/>
                </a:lnTo>
                <a:lnTo>
                  <a:pt x="4594302" y="4504444"/>
                </a:lnTo>
                <a:lnTo>
                  <a:pt x="4567628" y="4566611"/>
                </a:lnTo>
                <a:lnTo>
                  <a:pt x="4540349" y="4628379"/>
                </a:lnTo>
                <a:lnTo>
                  <a:pt x="4512467" y="4689744"/>
                </a:lnTo>
                <a:lnTo>
                  <a:pt x="4483984" y="4750703"/>
                </a:lnTo>
                <a:lnTo>
                  <a:pt x="4454904" y="4811252"/>
                </a:lnTo>
                <a:lnTo>
                  <a:pt x="4425230" y="4871389"/>
                </a:lnTo>
                <a:lnTo>
                  <a:pt x="4394962" y="4931107"/>
                </a:lnTo>
                <a:lnTo>
                  <a:pt x="4364107" y="4990407"/>
                </a:lnTo>
                <a:lnTo>
                  <a:pt x="4332662" y="5049284"/>
                </a:lnTo>
                <a:lnTo>
                  <a:pt x="4300633" y="5107733"/>
                </a:lnTo>
                <a:lnTo>
                  <a:pt x="4268023" y="5165752"/>
                </a:lnTo>
                <a:lnTo>
                  <a:pt x="4234832" y="5223339"/>
                </a:lnTo>
                <a:lnTo>
                  <a:pt x="4201065" y="5280488"/>
                </a:lnTo>
                <a:lnTo>
                  <a:pt x="4166723" y="5337196"/>
                </a:lnTo>
                <a:lnTo>
                  <a:pt x="4131810" y="5393459"/>
                </a:lnTo>
                <a:lnTo>
                  <a:pt x="4096327" y="5449277"/>
                </a:lnTo>
                <a:lnTo>
                  <a:pt x="4060278" y="5504642"/>
                </a:lnTo>
                <a:lnTo>
                  <a:pt x="4023665" y="5559555"/>
                </a:lnTo>
                <a:lnTo>
                  <a:pt x="3986489" y="5614008"/>
                </a:lnTo>
                <a:lnTo>
                  <a:pt x="3948756" y="5668001"/>
                </a:lnTo>
                <a:lnTo>
                  <a:pt x="3910465" y="5721529"/>
                </a:lnTo>
                <a:lnTo>
                  <a:pt x="3871621" y="5774591"/>
                </a:lnTo>
                <a:lnTo>
                  <a:pt x="3832225" y="5827180"/>
                </a:lnTo>
                <a:lnTo>
                  <a:pt x="3792283" y="5879293"/>
                </a:lnTo>
                <a:lnTo>
                  <a:pt x="3751791" y="5930927"/>
                </a:lnTo>
                <a:lnTo>
                  <a:pt x="3710758" y="5982083"/>
                </a:lnTo>
                <a:lnTo>
                  <a:pt x="3669185" y="6032751"/>
                </a:lnTo>
                <a:lnTo>
                  <a:pt x="3627071" y="6082932"/>
                </a:lnTo>
                <a:lnTo>
                  <a:pt x="3584423" y="6132620"/>
                </a:lnTo>
                <a:lnTo>
                  <a:pt x="3541241" y="6181813"/>
                </a:lnTo>
                <a:lnTo>
                  <a:pt x="3497529" y="6230507"/>
                </a:lnTo>
                <a:lnTo>
                  <a:pt x="3453288" y="6278698"/>
                </a:lnTo>
                <a:lnTo>
                  <a:pt x="3408521" y="6326384"/>
                </a:lnTo>
                <a:lnTo>
                  <a:pt x="3363234" y="6373561"/>
                </a:lnTo>
                <a:lnTo>
                  <a:pt x="3317426" y="6420225"/>
                </a:lnTo>
                <a:lnTo>
                  <a:pt x="3271096" y="6466373"/>
                </a:lnTo>
                <a:lnTo>
                  <a:pt x="3224255" y="6512002"/>
                </a:lnTo>
                <a:lnTo>
                  <a:pt x="3176900" y="6557108"/>
                </a:lnTo>
                <a:lnTo>
                  <a:pt x="3129035" y="6601687"/>
                </a:lnTo>
                <a:lnTo>
                  <a:pt x="3080664" y="6645737"/>
                </a:lnTo>
                <a:lnTo>
                  <a:pt x="3031786" y="6689252"/>
                </a:lnTo>
                <a:lnTo>
                  <a:pt x="2982406" y="6732232"/>
                </a:lnTo>
                <a:lnTo>
                  <a:pt x="2932528" y="6774671"/>
                </a:lnTo>
                <a:lnTo>
                  <a:pt x="2882151" y="6816566"/>
                </a:lnTo>
                <a:lnTo>
                  <a:pt x="2831280" y="6857916"/>
                </a:lnTo>
                <a:lnTo>
                  <a:pt x="2831172" y="6858002"/>
                </a:lnTo>
                <a:lnTo>
                  <a:pt x="0" y="6858002"/>
                </a:lnTo>
                <a:lnTo>
                  <a:pt x="0" y="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Title 1"/>
          <p:cNvSpPr>
            <a:spLocks noGrp="1"/>
          </p:cNvSpPr>
          <p:nvPr>
            <p:ph type="ctrTitle" hasCustomPrompt="1"/>
          </p:nvPr>
        </p:nvSpPr>
        <p:spPr>
          <a:xfrm>
            <a:off x="457201" y="457205"/>
            <a:ext cx="3665870" cy="1477328"/>
          </a:xfrm>
          <a:ln>
            <a:noFill/>
          </a:ln>
        </p:spPr>
        <p:txBody>
          <a:bodyPr anchor="t">
            <a:spAutoFit/>
          </a:bodyPr>
          <a:lstStyle>
            <a:lvl1pPr>
              <a:lnSpc>
                <a:spcPct val="100000"/>
              </a:lnSpc>
              <a:defRPr sz="3000" baseline="0">
                <a:solidFill>
                  <a:schemeClr val="tx1"/>
                </a:solidFill>
              </a:defRPr>
            </a:lvl1pPr>
          </a:lstStyle>
          <a:p>
            <a:r>
              <a:rPr lang="en-US"/>
              <a:t>Here is a 30pt section divider headline</a:t>
            </a:r>
          </a:p>
        </p:txBody>
      </p:sp>
      <p:grpSp>
        <p:nvGrpSpPr>
          <p:cNvPr id="5" name="Group 1">
            <a:extLst>
              <a:ext uri="{FF2B5EF4-FFF2-40B4-BE49-F238E27FC236}">
                <a16:creationId xmlns:a16="http://schemas.microsoft.com/office/drawing/2014/main" id="{2A7CF583-A599-9649-AEBA-E2E43A433955}"/>
              </a:ext>
            </a:extLst>
          </p:cNvPr>
          <p:cNvGrpSpPr>
            <a:grpSpLocks/>
          </p:cNvGrpSpPr>
          <p:nvPr userDrawn="1"/>
        </p:nvGrpSpPr>
        <p:grpSpPr bwMode="auto">
          <a:xfrm>
            <a:off x="7974480" y="6265533"/>
            <a:ext cx="727248" cy="390523"/>
            <a:chOff x="161925" y="1530350"/>
            <a:chExt cx="10079038" cy="4059238"/>
          </a:xfrm>
          <a:solidFill>
            <a:schemeClr val="tx1"/>
          </a:solidFill>
        </p:grpSpPr>
        <p:sp>
          <p:nvSpPr>
            <p:cNvPr id="6" name="Freeform 15">
              <a:extLst>
                <a:ext uri="{FF2B5EF4-FFF2-40B4-BE49-F238E27FC236}">
                  <a16:creationId xmlns:a16="http://schemas.microsoft.com/office/drawing/2014/main" id="{DE9B7F5D-D348-B24A-9284-0ECF8DF10ED0}"/>
                </a:ext>
              </a:extLst>
            </p:cNvPr>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7" name="Freeform 2">
              <a:extLst>
                <a:ext uri="{FF2B5EF4-FFF2-40B4-BE49-F238E27FC236}">
                  <a16:creationId xmlns:a16="http://schemas.microsoft.com/office/drawing/2014/main" id="{085F3C04-07A4-0C45-81B1-4971EFC5CF66}"/>
                </a:ext>
              </a:extLst>
            </p:cNvPr>
            <p:cNvSpPr>
              <a:spLocks noChangeArrowheads="1"/>
            </p:cNvSpPr>
            <p:nvPr/>
          </p:nvSpPr>
          <p:spPr bwMode="auto">
            <a:xfrm>
              <a:off x="161925" y="2298700"/>
              <a:ext cx="2171700" cy="2127250"/>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8" name="Freeform 3">
              <a:extLst>
                <a:ext uri="{FF2B5EF4-FFF2-40B4-BE49-F238E27FC236}">
                  <a16:creationId xmlns:a16="http://schemas.microsoft.com/office/drawing/2014/main" id="{3F87DA81-7247-2346-A510-9B4B25B461CD}"/>
                </a:ext>
              </a:extLst>
            </p:cNvPr>
            <p:cNvSpPr>
              <a:spLocks noChangeArrowheads="1"/>
            </p:cNvSpPr>
            <p:nvPr/>
          </p:nvSpPr>
          <p:spPr bwMode="auto">
            <a:xfrm>
              <a:off x="3792538" y="2332038"/>
              <a:ext cx="515937" cy="2062162"/>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9" name="Freeform 4">
              <a:extLst>
                <a:ext uri="{FF2B5EF4-FFF2-40B4-BE49-F238E27FC236}">
                  <a16:creationId xmlns:a16="http://schemas.microsoft.com/office/drawing/2014/main" id="{2A09DAFA-0D21-AF45-9DA5-D5C51AE0D473}"/>
                </a:ext>
              </a:extLst>
            </p:cNvPr>
            <p:cNvSpPr>
              <a:spLocks noChangeArrowheads="1"/>
            </p:cNvSpPr>
            <p:nvPr/>
          </p:nvSpPr>
          <p:spPr bwMode="auto">
            <a:xfrm>
              <a:off x="4592638" y="2332038"/>
              <a:ext cx="2160587" cy="1009650"/>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10" name="Freeform 5">
              <a:extLst>
                <a:ext uri="{FF2B5EF4-FFF2-40B4-BE49-F238E27FC236}">
                  <a16:creationId xmlns:a16="http://schemas.microsoft.com/office/drawing/2014/main" id="{922C4545-D602-4242-BB15-B059EEC4C2EE}"/>
                </a:ext>
              </a:extLst>
            </p:cNvPr>
            <p:cNvSpPr>
              <a:spLocks noChangeArrowheads="1"/>
            </p:cNvSpPr>
            <p:nvPr/>
          </p:nvSpPr>
          <p:spPr bwMode="auto">
            <a:xfrm>
              <a:off x="4592638" y="3592513"/>
              <a:ext cx="2160587" cy="1997075"/>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11" name="Freeform 6">
              <a:extLst>
                <a:ext uri="{FF2B5EF4-FFF2-40B4-BE49-F238E27FC236}">
                  <a16:creationId xmlns:a16="http://schemas.microsoft.com/office/drawing/2014/main" id="{6A168180-9735-6B49-95DE-C027A0B26B61}"/>
                </a:ext>
              </a:extLst>
            </p:cNvPr>
            <p:cNvSpPr>
              <a:spLocks noChangeArrowheads="1"/>
            </p:cNvSpPr>
            <p:nvPr/>
          </p:nvSpPr>
          <p:spPr bwMode="auto">
            <a:xfrm>
              <a:off x="9242425" y="1728788"/>
              <a:ext cx="998538" cy="2676525"/>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12" name="Freeform 7">
              <a:extLst>
                <a:ext uri="{FF2B5EF4-FFF2-40B4-BE49-F238E27FC236}">
                  <a16:creationId xmlns:a16="http://schemas.microsoft.com/office/drawing/2014/main" id="{7CFBDD64-2D10-3242-9C43-3EA98ED4FE94}"/>
                </a:ext>
              </a:extLst>
            </p:cNvPr>
            <p:cNvSpPr>
              <a:spLocks noChangeArrowheads="1"/>
            </p:cNvSpPr>
            <p:nvPr/>
          </p:nvSpPr>
          <p:spPr bwMode="auto">
            <a:xfrm>
              <a:off x="2574925" y="1552575"/>
              <a:ext cx="954088" cy="2873375"/>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13" name="Freeform 8">
              <a:extLst>
                <a:ext uri="{FF2B5EF4-FFF2-40B4-BE49-F238E27FC236}">
                  <a16:creationId xmlns:a16="http://schemas.microsoft.com/office/drawing/2014/main" id="{0C5175F2-68B9-C543-BD8B-CF28C7C3C8FE}"/>
                </a:ext>
              </a:extLst>
            </p:cNvPr>
            <p:cNvSpPr>
              <a:spLocks noChangeArrowheads="1"/>
            </p:cNvSpPr>
            <p:nvPr/>
          </p:nvSpPr>
          <p:spPr bwMode="auto">
            <a:xfrm>
              <a:off x="7059613" y="1563688"/>
              <a:ext cx="1919287" cy="2828925"/>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grpSp>
    </p:spTree>
    <p:extLst>
      <p:ext uri="{BB962C8B-B14F-4D97-AF65-F5344CB8AC3E}">
        <p14:creationId xmlns:p14="http://schemas.microsoft.com/office/powerpoint/2010/main" val="402379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you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72271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slide - 3">
    <p:bg>
      <p:bgPr>
        <a:solidFill>
          <a:schemeClr val="bg1"/>
        </a:solidFill>
        <a:effectLst/>
      </p:bgPr>
    </p:bg>
    <p:spTree>
      <p:nvGrpSpPr>
        <p:cNvPr id="1" name=""/>
        <p:cNvGrpSpPr/>
        <p:nvPr/>
      </p:nvGrpSpPr>
      <p:grpSpPr>
        <a:xfrm>
          <a:off x="0" y="0"/>
          <a:ext cx="0" cy="0"/>
          <a:chOff x="0" y="0"/>
          <a:chExt cx="0" cy="0"/>
        </a:xfrm>
      </p:grpSpPr>
      <p:sp>
        <p:nvSpPr>
          <p:cNvPr id="14" name="object 4">
            <a:extLst>
              <a:ext uri="{FF2B5EF4-FFF2-40B4-BE49-F238E27FC236}">
                <a16:creationId xmlns:a16="http://schemas.microsoft.com/office/drawing/2014/main" id="{26F9E08C-391A-2342-94E5-36BFA0BF85EC}"/>
              </a:ext>
            </a:extLst>
          </p:cNvPr>
          <p:cNvSpPr/>
          <p:nvPr userDrawn="1"/>
        </p:nvSpPr>
        <p:spPr>
          <a:xfrm>
            <a:off x="6506676" y="0"/>
            <a:ext cx="2637325" cy="6858000"/>
          </a:xfrm>
          <a:custGeom>
            <a:avLst/>
            <a:gdLst/>
            <a:ahLst/>
            <a:cxnLst/>
            <a:rect l="l" t="t" r="r" b="b"/>
            <a:pathLst>
              <a:path w="3510279" h="6858000">
                <a:moveTo>
                  <a:pt x="3510175" y="0"/>
                </a:moveTo>
                <a:lnTo>
                  <a:pt x="0" y="0"/>
                </a:lnTo>
                <a:lnTo>
                  <a:pt x="28765" y="39200"/>
                </a:lnTo>
                <a:lnTo>
                  <a:pt x="57221" y="78640"/>
                </a:lnTo>
                <a:lnTo>
                  <a:pt x="85367" y="118317"/>
                </a:lnTo>
                <a:lnTo>
                  <a:pt x="113201" y="158230"/>
                </a:lnTo>
                <a:lnTo>
                  <a:pt x="140720" y="198376"/>
                </a:lnTo>
                <a:lnTo>
                  <a:pt x="167924" y="238754"/>
                </a:lnTo>
                <a:lnTo>
                  <a:pt x="194810" y="279363"/>
                </a:lnTo>
                <a:lnTo>
                  <a:pt x="221377" y="320200"/>
                </a:lnTo>
                <a:lnTo>
                  <a:pt x="247623" y="361263"/>
                </a:lnTo>
                <a:lnTo>
                  <a:pt x="273545" y="402551"/>
                </a:lnTo>
                <a:lnTo>
                  <a:pt x="299143" y="444062"/>
                </a:lnTo>
                <a:lnTo>
                  <a:pt x="324414" y="485795"/>
                </a:lnTo>
                <a:lnTo>
                  <a:pt x="349357" y="527747"/>
                </a:lnTo>
                <a:lnTo>
                  <a:pt x="373970" y="569916"/>
                </a:lnTo>
                <a:lnTo>
                  <a:pt x="398251" y="612302"/>
                </a:lnTo>
                <a:lnTo>
                  <a:pt x="422199" y="654901"/>
                </a:lnTo>
                <a:lnTo>
                  <a:pt x="445811" y="697713"/>
                </a:lnTo>
                <a:lnTo>
                  <a:pt x="469085" y="740736"/>
                </a:lnTo>
                <a:lnTo>
                  <a:pt x="492021" y="783967"/>
                </a:lnTo>
                <a:lnTo>
                  <a:pt x="514616" y="827406"/>
                </a:lnTo>
                <a:lnTo>
                  <a:pt x="536868" y="871049"/>
                </a:lnTo>
                <a:lnTo>
                  <a:pt x="558776" y="914896"/>
                </a:lnTo>
                <a:lnTo>
                  <a:pt x="580338" y="958945"/>
                </a:lnTo>
                <a:lnTo>
                  <a:pt x="601551" y="1003194"/>
                </a:lnTo>
                <a:lnTo>
                  <a:pt x="622416" y="1047641"/>
                </a:lnTo>
                <a:lnTo>
                  <a:pt x="642928" y="1092284"/>
                </a:lnTo>
                <a:lnTo>
                  <a:pt x="663087" y="1137121"/>
                </a:lnTo>
                <a:lnTo>
                  <a:pt x="682892" y="1182152"/>
                </a:lnTo>
                <a:lnTo>
                  <a:pt x="702339" y="1227373"/>
                </a:lnTo>
                <a:lnTo>
                  <a:pt x="721428" y="1272784"/>
                </a:lnTo>
                <a:lnTo>
                  <a:pt x="740156" y="1318382"/>
                </a:lnTo>
                <a:lnTo>
                  <a:pt x="758523" y="1364166"/>
                </a:lnTo>
                <a:lnTo>
                  <a:pt x="776525" y="1410134"/>
                </a:lnTo>
                <a:lnTo>
                  <a:pt x="794161" y="1456283"/>
                </a:lnTo>
                <a:lnTo>
                  <a:pt x="811430" y="1502614"/>
                </a:lnTo>
                <a:lnTo>
                  <a:pt x="828330" y="1549122"/>
                </a:lnTo>
                <a:lnTo>
                  <a:pt x="844858" y="1595808"/>
                </a:lnTo>
                <a:lnTo>
                  <a:pt x="861014" y="1642668"/>
                </a:lnTo>
                <a:lnTo>
                  <a:pt x="876794" y="1689702"/>
                </a:lnTo>
                <a:lnTo>
                  <a:pt x="892199" y="1736907"/>
                </a:lnTo>
                <a:lnTo>
                  <a:pt x="907225" y="1784281"/>
                </a:lnTo>
                <a:lnTo>
                  <a:pt x="921871" y="1831824"/>
                </a:lnTo>
                <a:lnTo>
                  <a:pt x="936135" y="1879533"/>
                </a:lnTo>
                <a:lnTo>
                  <a:pt x="950016" y="1927406"/>
                </a:lnTo>
                <a:lnTo>
                  <a:pt x="963512" y="1975441"/>
                </a:lnTo>
                <a:lnTo>
                  <a:pt x="976620" y="2023638"/>
                </a:lnTo>
                <a:lnTo>
                  <a:pt x="989339" y="2071993"/>
                </a:lnTo>
                <a:lnTo>
                  <a:pt x="1001668" y="2120505"/>
                </a:lnTo>
                <a:lnTo>
                  <a:pt x="1013604" y="2169173"/>
                </a:lnTo>
                <a:lnTo>
                  <a:pt x="1025145" y="2217995"/>
                </a:lnTo>
                <a:lnTo>
                  <a:pt x="1036291" y="2266968"/>
                </a:lnTo>
                <a:lnTo>
                  <a:pt x="1047039" y="2316091"/>
                </a:lnTo>
                <a:lnTo>
                  <a:pt x="1057387" y="2365363"/>
                </a:lnTo>
                <a:lnTo>
                  <a:pt x="1067334" y="2414782"/>
                </a:lnTo>
                <a:lnTo>
                  <a:pt x="1076877" y="2464345"/>
                </a:lnTo>
                <a:lnTo>
                  <a:pt x="1086016" y="2514051"/>
                </a:lnTo>
                <a:lnTo>
                  <a:pt x="1094747" y="2563898"/>
                </a:lnTo>
                <a:lnTo>
                  <a:pt x="1103071" y="2613884"/>
                </a:lnTo>
                <a:lnTo>
                  <a:pt x="1110983" y="2664008"/>
                </a:lnTo>
                <a:lnTo>
                  <a:pt x="1118484" y="2714268"/>
                </a:lnTo>
                <a:lnTo>
                  <a:pt x="1125571" y="2764663"/>
                </a:lnTo>
                <a:lnTo>
                  <a:pt x="1132242" y="2815189"/>
                </a:lnTo>
                <a:lnTo>
                  <a:pt x="1138496" y="2865846"/>
                </a:lnTo>
                <a:lnTo>
                  <a:pt x="1144330" y="2916632"/>
                </a:lnTo>
                <a:lnTo>
                  <a:pt x="1149744" y="2967544"/>
                </a:lnTo>
                <a:lnTo>
                  <a:pt x="1154734" y="3018582"/>
                </a:lnTo>
                <a:lnTo>
                  <a:pt x="1159300" y="3069743"/>
                </a:lnTo>
                <a:lnTo>
                  <a:pt x="1163440" y="3121026"/>
                </a:lnTo>
                <a:lnTo>
                  <a:pt x="1167151" y="3172428"/>
                </a:lnTo>
                <a:lnTo>
                  <a:pt x="1170432" y="3223949"/>
                </a:lnTo>
                <a:lnTo>
                  <a:pt x="1173282" y="3275586"/>
                </a:lnTo>
                <a:lnTo>
                  <a:pt x="1175698" y="3327337"/>
                </a:lnTo>
                <a:lnTo>
                  <a:pt x="1177679" y="3379201"/>
                </a:lnTo>
                <a:lnTo>
                  <a:pt x="1179223" y="3431176"/>
                </a:lnTo>
                <a:lnTo>
                  <a:pt x="1180328" y="3483261"/>
                </a:lnTo>
                <a:lnTo>
                  <a:pt x="1180992" y="3535452"/>
                </a:lnTo>
                <a:lnTo>
                  <a:pt x="1181214" y="3587750"/>
                </a:lnTo>
                <a:lnTo>
                  <a:pt x="1180992" y="3640096"/>
                </a:lnTo>
                <a:lnTo>
                  <a:pt x="1180326" y="3692337"/>
                </a:lnTo>
                <a:lnTo>
                  <a:pt x="1179219" y="3744471"/>
                </a:lnTo>
                <a:lnTo>
                  <a:pt x="1177672" y="3796495"/>
                </a:lnTo>
                <a:lnTo>
                  <a:pt x="1175688" y="3848408"/>
                </a:lnTo>
                <a:lnTo>
                  <a:pt x="1173267" y="3900208"/>
                </a:lnTo>
                <a:lnTo>
                  <a:pt x="1170412" y="3951893"/>
                </a:lnTo>
                <a:lnTo>
                  <a:pt x="1167124" y="4003461"/>
                </a:lnTo>
                <a:lnTo>
                  <a:pt x="1163405" y="4054912"/>
                </a:lnTo>
                <a:lnTo>
                  <a:pt x="1159258" y="4106242"/>
                </a:lnTo>
                <a:lnTo>
                  <a:pt x="1154683" y="4157451"/>
                </a:lnTo>
                <a:lnTo>
                  <a:pt x="1149683" y="4208536"/>
                </a:lnTo>
                <a:lnTo>
                  <a:pt x="1144259" y="4259495"/>
                </a:lnTo>
                <a:lnTo>
                  <a:pt x="1138414" y="4310327"/>
                </a:lnTo>
                <a:lnTo>
                  <a:pt x="1132148" y="4361031"/>
                </a:lnTo>
                <a:lnTo>
                  <a:pt x="1125465" y="4411603"/>
                </a:lnTo>
                <a:lnTo>
                  <a:pt x="1118364" y="4462043"/>
                </a:lnTo>
                <a:lnTo>
                  <a:pt x="1110849" y="4512348"/>
                </a:lnTo>
                <a:lnTo>
                  <a:pt x="1102922" y="4562518"/>
                </a:lnTo>
                <a:lnTo>
                  <a:pt x="1094583" y="4612549"/>
                </a:lnTo>
                <a:lnTo>
                  <a:pt x="1085835" y="4662441"/>
                </a:lnTo>
                <a:lnTo>
                  <a:pt x="1076679" y="4712192"/>
                </a:lnTo>
                <a:lnTo>
                  <a:pt x="1067117" y="4761799"/>
                </a:lnTo>
                <a:lnTo>
                  <a:pt x="1057152" y="4811261"/>
                </a:lnTo>
                <a:lnTo>
                  <a:pt x="1046785" y="4860576"/>
                </a:lnTo>
                <a:lnTo>
                  <a:pt x="1036017" y="4909742"/>
                </a:lnTo>
                <a:lnTo>
                  <a:pt x="1024850" y="4958759"/>
                </a:lnTo>
                <a:lnTo>
                  <a:pt x="1013287" y="5007623"/>
                </a:lnTo>
                <a:lnTo>
                  <a:pt x="1001329" y="5056333"/>
                </a:lnTo>
                <a:lnTo>
                  <a:pt x="988978" y="5104887"/>
                </a:lnTo>
                <a:lnTo>
                  <a:pt x="976235" y="5153284"/>
                </a:lnTo>
                <a:lnTo>
                  <a:pt x="963103" y="5201521"/>
                </a:lnTo>
                <a:lnTo>
                  <a:pt x="949583" y="5249597"/>
                </a:lnTo>
                <a:lnTo>
                  <a:pt x="935676" y="5297511"/>
                </a:lnTo>
                <a:lnTo>
                  <a:pt x="921386" y="5345260"/>
                </a:lnTo>
                <a:lnTo>
                  <a:pt x="906713" y="5392842"/>
                </a:lnTo>
                <a:lnTo>
                  <a:pt x="891659" y="5440256"/>
                </a:lnTo>
                <a:lnTo>
                  <a:pt x="876227" y="5487500"/>
                </a:lnTo>
                <a:lnTo>
                  <a:pt x="860417" y="5534572"/>
                </a:lnTo>
                <a:lnTo>
                  <a:pt x="844233" y="5581471"/>
                </a:lnTo>
                <a:lnTo>
                  <a:pt x="827674" y="5628194"/>
                </a:lnTo>
                <a:lnTo>
                  <a:pt x="810744" y="5674740"/>
                </a:lnTo>
                <a:lnTo>
                  <a:pt x="793444" y="5721107"/>
                </a:lnTo>
                <a:lnTo>
                  <a:pt x="775776" y="5767294"/>
                </a:lnTo>
                <a:lnTo>
                  <a:pt x="757741" y="5813298"/>
                </a:lnTo>
                <a:lnTo>
                  <a:pt x="739342" y="5859117"/>
                </a:lnTo>
                <a:lnTo>
                  <a:pt x="720580" y="5904751"/>
                </a:lnTo>
                <a:lnTo>
                  <a:pt x="701458" y="5950196"/>
                </a:lnTo>
                <a:lnTo>
                  <a:pt x="681975" y="5995452"/>
                </a:lnTo>
                <a:lnTo>
                  <a:pt x="662136" y="6040517"/>
                </a:lnTo>
                <a:lnTo>
                  <a:pt x="641941" y="6085388"/>
                </a:lnTo>
                <a:lnTo>
                  <a:pt x="621392" y="6130065"/>
                </a:lnTo>
                <a:lnTo>
                  <a:pt x="600491" y="6174544"/>
                </a:lnTo>
                <a:lnTo>
                  <a:pt x="579240" y="6218825"/>
                </a:lnTo>
                <a:lnTo>
                  <a:pt x="557640" y="6262906"/>
                </a:lnTo>
                <a:lnTo>
                  <a:pt x="535694" y="6306785"/>
                </a:lnTo>
                <a:lnTo>
                  <a:pt x="513403" y="6350459"/>
                </a:lnTo>
                <a:lnTo>
                  <a:pt x="490768" y="6393928"/>
                </a:lnTo>
                <a:lnTo>
                  <a:pt x="467793" y="6437190"/>
                </a:lnTo>
                <a:lnTo>
                  <a:pt x="444478" y="6480242"/>
                </a:lnTo>
                <a:lnTo>
                  <a:pt x="420825" y="6523083"/>
                </a:lnTo>
                <a:lnTo>
                  <a:pt x="396836" y="6565711"/>
                </a:lnTo>
                <a:lnTo>
                  <a:pt x="372513" y="6608125"/>
                </a:lnTo>
                <a:lnTo>
                  <a:pt x="347858" y="6650322"/>
                </a:lnTo>
                <a:lnTo>
                  <a:pt x="322872" y="6692301"/>
                </a:lnTo>
                <a:lnTo>
                  <a:pt x="297557" y="6734060"/>
                </a:lnTo>
                <a:lnTo>
                  <a:pt x="271916" y="6775597"/>
                </a:lnTo>
                <a:lnTo>
                  <a:pt x="245949" y="6816911"/>
                </a:lnTo>
                <a:lnTo>
                  <a:pt x="219659" y="6858000"/>
                </a:lnTo>
                <a:lnTo>
                  <a:pt x="3510175" y="6858000"/>
                </a:lnTo>
                <a:lnTo>
                  <a:pt x="3510175" y="0"/>
                </a:lnTo>
                <a:close/>
              </a:path>
            </a:pathLst>
          </a:custGeom>
          <a:gradFill>
            <a:gsLst>
              <a:gs pos="20000">
                <a:schemeClr val="bg2"/>
              </a:gs>
              <a:gs pos="100000">
                <a:schemeClr val="bg1">
                  <a:alpha val="0"/>
                </a:schemeClr>
              </a:gs>
            </a:gsLst>
            <a:lin ang="18600000" scaled="0"/>
          </a:gradFill>
        </p:spPr>
        <p:txBody>
          <a:bodyPr wrap="square" lIns="0" tIns="0" rIns="0" bIns="0" rtlCol="0"/>
          <a:lstStyle/>
          <a:p>
            <a:endParaRPr sz="1350" dirty="0">
              <a:latin typeface="FS Thrive Elliot Regular"/>
            </a:endParaRPr>
          </a:p>
        </p:txBody>
      </p:sp>
      <p:sp>
        <p:nvSpPr>
          <p:cNvPr id="5" name="Text Placeholder 2">
            <a:extLst>
              <a:ext uri="{FF2B5EF4-FFF2-40B4-BE49-F238E27FC236}">
                <a16:creationId xmlns:a16="http://schemas.microsoft.com/office/drawing/2014/main" id="{356F4E7A-B2E9-A748-AB2E-8C37BED19469}"/>
              </a:ext>
            </a:extLst>
          </p:cNvPr>
          <p:cNvSpPr>
            <a:spLocks noGrp="1"/>
          </p:cNvSpPr>
          <p:nvPr>
            <p:ph idx="11"/>
          </p:nvPr>
        </p:nvSpPr>
        <p:spPr>
          <a:xfrm>
            <a:off x="457201" y="1547138"/>
            <a:ext cx="5401340" cy="1072345"/>
          </a:xfrm>
          <a:prstGeom prst="rect">
            <a:avLst/>
          </a:prstGeom>
        </p:spPr>
        <p:txBody>
          <a:bodyPr rtlCol="0"/>
          <a:lstStyle>
            <a:lvl1pPr>
              <a:lnSpc>
                <a:spcPct val="150000"/>
              </a:lnSpc>
              <a:buFont typeface="System Font Regular"/>
              <a:buChar char="—"/>
              <a:defRPr sz="1200"/>
            </a:lvl1pPr>
            <a:lvl2pPr>
              <a:lnSpc>
                <a:spcPct val="150000"/>
              </a:lnSpc>
              <a:buFont typeface="Arial" panose="020B0604020202020204" pitchFamily="34" charset="0"/>
              <a:buChar char="•"/>
              <a:defRPr sz="1200"/>
            </a:lvl2pPr>
            <a:lvl3pPr>
              <a:lnSpc>
                <a:spcPct val="150000"/>
              </a:lnSpc>
              <a:buFont typeface="Courier New" panose="02070309020205020404" pitchFamily="49" charset="0"/>
              <a:buChar char="o"/>
              <a:defRPr sz="1200"/>
            </a:lvl3pPr>
          </a:lstStyle>
          <a:p>
            <a:pPr lvl="0"/>
            <a:r>
              <a:rPr lang="en-US" noProof="0"/>
              <a:t>Click to edit Master text styles</a:t>
            </a:r>
          </a:p>
          <a:p>
            <a:pPr lvl="1"/>
            <a:r>
              <a:rPr lang="en-US" noProof="0"/>
              <a:t>Second level</a:t>
            </a:r>
          </a:p>
          <a:p>
            <a:pPr lvl="2"/>
            <a:r>
              <a:rPr lang="en-US" noProof="0"/>
              <a:t>Third level</a:t>
            </a:r>
          </a:p>
        </p:txBody>
      </p:sp>
      <p:sp>
        <p:nvSpPr>
          <p:cNvPr id="2" name="Title 1"/>
          <p:cNvSpPr>
            <a:spLocks noGrp="1"/>
          </p:cNvSpPr>
          <p:nvPr>
            <p:ph type="title"/>
          </p:nvPr>
        </p:nvSpPr>
        <p:spPr>
          <a:xfrm>
            <a:off x="457201" y="457202"/>
            <a:ext cx="5401340" cy="730332"/>
          </a:xfrm>
        </p:spPr>
        <p:txBody>
          <a:bodyPr/>
          <a:lstStyle>
            <a:lvl1pPr>
              <a:lnSpc>
                <a:spcPct val="100000"/>
              </a:lnSpc>
              <a:defRPr/>
            </a:lvl1pPr>
          </a:lstStyle>
          <a:p>
            <a:r>
              <a:rPr lang="en-US"/>
              <a:t>Click to edit Master title style</a:t>
            </a:r>
          </a:p>
        </p:txBody>
      </p:sp>
      <p:grpSp>
        <p:nvGrpSpPr>
          <p:cNvPr id="18" name="Group 1">
            <a:extLst>
              <a:ext uri="{FF2B5EF4-FFF2-40B4-BE49-F238E27FC236}">
                <a16:creationId xmlns:a16="http://schemas.microsoft.com/office/drawing/2014/main" id="{5F15D574-624F-6B49-88AB-BDBA8037938F}"/>
              </a:ext>
            </a:extLst>
          </p:cNvPr>
          <p:cNvGrpSpPr>
            <a:grpSpLocks/>
          </p:cNvGrpSpPr>
          <p:nvPr userDrawn="1"/>
        </p:nvGrpSpPr>
        <p:grpSpPr bwMode="auto">
          <a:xfrm>
            <a:off x="7974480" y="6265533"/>
            <a:ext cx="727248" cy="390523"/>
            <a:chOff x="161925" y="1530350"/>
            <a:chExt cx="10079038" cy="4059238"/>
          </a:xfrm>
          <a:solidFill>
            <a:schemeClr val="tx1"/>
          </a:solidFill>
        </p:grpSpPr>
        <p:sp>
          <p:nvSpPr>
            <p:cNvPr id="19" name="Freeform 18">
              <a:extLst>
                <a:ext uri="{FF2B5EF4-FFF2-40B4-BE49-F238E27FC236}">
                  <a16:creationId xmlns:a16="http://schemas.microsoft.com/office/drawing/2014/main" id="{AB0B749A-79AE-5E40-94E2-90D5183615D6}"/>
                </a:ext>
              </a:extLst>
            </p:cNvPr>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0" name="Freeform 2">
              <a:extLst>
                <a:ext uri="{FF2B5EF4-FFF2-40B4-BE49-F238E27FC236}">
                  <a16:creationId xmlns:a16="http://schemas.microsoft.com/office/drawing/2014/main" id="{A5615680-6F63-4946-BCBD-D568834A2794}"/>
                </a:ext>
              </a:extLst>
            </p:cNvPr>
            <p:cNvSpPr>
              <a:spLocks noChangeArrowheads="1"/>
            </p:cNvSpPr>
            <p:nvPr/>
          </p:nvSpPr>
          <p:spPr bwMode="auto">
            <a:xfrm>
              <a:off x="161925" y="2298700"/>
              <a:ext cx="2171700" cy="2127250"/>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1" name="Freeform 3">
              <a:extLst>
                <a:ext uri="{FF2B5EF4-FFF2-40B4-BE49-F238E27FC236}">
                  <a16:creationId xmlns:a16="http://schemas.microsoft.com/office/drawing/2014/main" id="{A755175B-79F9-284E-BB58-37C96DA7B064}"/>
                </a:ext>
              </a:extLst>
            </p:cNvPr>
            <p:cNvSpPr>
              <a:spLocks noChangeArrowheads="1"/>
            </p:cNvSpPr>
            <p:nvPr/>
          </p:nvSpPr>
          <p:spPr bwMode="auto">
            <a:xfrm>
              <a:off x="3792538" y="2332038"/>
              <a:ext cx="515937" cy="2062162"/>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2" name="Freeform 4">
              <a:extLst>
                <a:ext uri="{FF2B5EF4-FFF2-40B4-BE49-F238E27FC236}">
                  <a16:creationId xmlns:a16="http://schemas.microsoft.com/office/drawing/2014/main" id="{C165A3B0-651F-1047-937A-DD1FFB0F36F2}"/>
                </a:ext>
              </a:extLst>
            </p:cNvPr>
            <p:cNvSpPr>
              <a:spLocks noChangeArrowheads="1"/>
            </p:cNvSpPr>
            <p:nvPr/>
          </p:nvSpPr>
          <p:spPr bwMode="auto">
            <a:xfrm>
              <a:off x="4592638" y="2332038"/>
              <a:ext cx="2160587" cy="1009650"/>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3" name="Freeform 5">
              <a:extLst>
                <a:ext uri="{FF2B5EF4-FFF2-40B4-BE49-F238E27FC236}">
                  <a16:creationId xmlns:a16="http://schemas.microsoft.com/office/drawing/2014/main" id="{4FFDD290-0EF0-7A43-8785-F74D86A0E679}"/>
                </a:ext>
              </a:extLst>
            </p:cNvPr>
            <p:cNvSpPr>
              <a:spLocks noChangeArrowheads="1"/>
            </p:cNvSpPr>
            <p:nvPr/>
          </p:nvSpPr>
          <p:spPr bwMode="auto">
            <a:xfrm>
              <a:off x="4592638" y="3592513"/>
              <a:ext cx="2160587" cy="1997075"/>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4" name="Freeform 6">
              <a:extLst>
                <a:ext uri="{FF2B5EF4-FFF2-40B4-BE49-F238E27FC236}">
                  <a16:creationId xmlns:a16="http://schemas.microsoft.com/office/drawing/2014/main" id="{F231C169-9A5E-544C-ADBB-5F9E4D690F0D}"/>
                </a:ext>
              </a:extLst>
            </p:cNvPr>
            <p:cNvSpPr>
              <a:spLocks noChangeArrowheads="1"/>
            </p:cNvSpPr>
            <p:nvPr/>
          </p:nvSpPr>
          <p:spPr bwMode="auto">
            <a:xfrm>
              <a:off x="9242425" y="1728788"/>
              <a:ext cx="998538" cy="2676525"/>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5" name="Freeform 7">
              <a:extLst>
                <a:ext uri="{FF2B5EF4-FFF2-40B4-BE49-F238E27FC236}">
                  <a16:creationId xmlns:a16="http://schemas.microsoft.com/office/drawing/2014/main" id="{94FE6C54-0F5A-B545-B311-00748133E8CB}"/>
                </a:ext>
              </a:extLst>
            </p:cNvPr>
            <p:cNvSpPr>
              <a:spLocks noChangeArrowheads="1"/>
            </p:cNvSpPr>
            <p:nvPr/>
          </p:nvSpPr>
          <p:spPr bwMode="auto">
            <a:xfrm>
              <a:off x="2574925" y="1552575"/>
              <a:ext cx="954088" cy="2873375"/>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sp>
          <p:nvSpPr>
            <p:cNvPr id="26" name="Freeform 8">
              <a:extLst>
                <a:ext uri="{FF2B5EF4-FFF2-40B4-BE49-F238E27FC236}">
                  <a16:creationId xmlns:a16="http://schemas.microsoft.com/office/drawing/2014/main" id="{6F3AEC48-AA9B-5647-9FA5-951550AE4656}"/>
                </a:ext>
              </a:extLst>
            </p:cNvPr>
            <p:cNvSpPr>
              <a:spLocks noChangeArrowheads="1"/>
            </p:cNvSpPr>
            <p:nvPr/>
          </p:nvSpPr>
          <p:spPr bwMode="auto">
            <a:xfrm>
              <a:off x="7059613" y="1563688"/>
              <a:ext cx="1919287" cy="2828925"/>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p>
          </p:txBody>
        </p:sp>
      </p:grpSp>
    </p:spTree>
    <p:extLst>
      <p:ext uri="{BB962C8B-B14F-4D97-AF65-F5344CB8AC3E}">
        <p14:creationId xmlns:p14="http://schemas.microsoft.com/office/powerpoint/2010/main" val="290865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3759201" y="2298700"/>
            <a:ext cx="5384800" cy="4559300"/>
          </a:xfrm>
          <a:prstGeom prst="rect">
            <a:avLst/>
          </a:prstGeom>
        </p:spPr>
      </p:pic>
      <p:pic>
        <p:nvPicPr>
          <p:cNvPr id="7" name="Picture 6" descr="DOAS Logo.jpg"/>
          <p:cNvPicPr>
            <a:picLocks noChangeAspect="1"/>
          </p:cNvPicPr>
          <p:nvPr userDrawn="1"/>
        </p:nvPicPr>
        <p:blipFill>
          <a:blip r:embed="rId3"/>
          <a:stretch>
            <a:fillRect/>
          </a:stretch>
        </p:blipFill>
        <p:spPr>
          <a:xfrm>
            <a:off x="285004" y="2424503"/>
            <a:ext cx="1511300" cy="1511300"/>
          </a:xfrm>
          <a:prstGeom prst="rect">
            <a:avLst/>
          </a:prstGeom>
        </p:spPr>
      </p:pic>
      <p:pic>
        <p:nvPicPr>
          <p:cNvPr id="10" name="Picture 9" descr="division-bar-title.jpg"/>
          <p:cNvPicPr>
            <a:picLocks noChangeAspect="1"/>
          </p:cNvPicPr>
          <p:nvPr userDrawn="1"/>
        </p:nvPicPr>
        <p:blipFill>
          <a:blip r:embed="rId4"/>
          <a:stretch>
            <a:fillRect/>
          </a:stretch>
        </p:blipFill>
        <p:spPr>
          <a:xfrm>
            <a:off x="1968501" y="3157298"/>
            <a:ext cx="7175500" cy="45719"/>
          </a:xfrm>
          <a:prstGeom prst="rect">
            <a:avLst/>
          </a:prstGeom>
        </p:spPr>
      </p:pic>
      <p:sp>
        <p:nvSpPr>
          <p:cNvPr id="9" name="TextBox 8"/>
          <p:cNvSpPr txBox="1"/>
          <p:nvPr userDrawn="1"/>
        </p:nvSpPr>
        <p:spPr>
          <a:xfrm>
            <a:off x="1968502" y="2574920"/>
            <a:ext cx="3898901" cy="584775"/>
          </a:xfrm>
          <a:prstGeom prst="rect">
            <a:avLst/>
          </a:prstGeom>
          <a:noFill/>
        </p:spPr>
        <p:txBody>
          <a:bodyPr wrap="square" rtlCol="0">
            <a:spAutoFit/>
          </a:bodyPr>
          <a:lstStyle/>
          <a:p>
            <a:pPr algn="l"/>
            <a:r>
              <a:rPr lang="en-US" sz="3200" dirty="0">
                <a:latin typeface="Arial" panose="020B0604020202020204" pitchFamily="34" charset="0"/>
                <a:cs typeface="Arial" panose="020B0604020202020204" pitchFamily="34" charset="0"/>
              </a:rPr>
              <a:t>Thank you</a:t>
            </a:r>
            <a:endParaRPr lang="en-US" sz="3200" dirty="0">
              <a:solidFill>
                <a:schemeClr val="tx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30E4968-13BE-4943-B326-E198EA530519}"/>
              </a:ext>
            </a:extLst>
          </p:cNvPr>
          <p:cNvSpPr txBox="1"/>
          <p:nvPr userDrawn="1"/>
        </p:nvSpPr>
        <p:spPr>
          <a:xfrm>
            <a:off x="1968500" y="3235707"/>
            <a:ext cx="4572000" cy="369332"/>
          </a:xfrm>
          <a:prstGeom prst="rect">
            <a:avLst/>
          </a:prstGeom>
          <a:noFill/>
        </p:spPr>
        <p:txBody>
          <a:bodyPr wrap="square">
            <a:spAutoFit/>
          </a:bodyPr>
          <a:lstStyle/>
          <a:p>
            <a:pPr algn="l"/>
            <a:r>
              <a:rPr lang="en-US" sz="1800" dirty="0">
                <a:solidFill>
                  <a:schemeClr val="tx2"/>
                </a:solidFill>
                <a:latin typeface="Arial" panose="020B0604020202020204" pitchFamily="34" charset="0"/>
                <a:cs typeface="Arial" panose="020B0604020202020204" pitchFamily="34" charset="0"/>
              </a:rPr>
              <a:t>Human Resources Administration</a:t>
            </a:r>
          </a:p>
        </p:txBody>
      </p:sp>
    </p:spTree>
    <p:extLst>
      <p:ext uri="{BB962C8B-B14F-4D97-AF65-F5344CB8AC3E}">
        <p14:creationId xmlns:p14="http://schemas.microsoft.com/office/powerpoint/2010/main" val="317305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E24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5" name="Title 4"/>
          <p:cNvSpPr>
            <a:spLocks noGrp="1"/>
          </p:cNvSpPr>
          <p:nvPr>
            <p:ph type="title" hasCustomPrompt="1"/>
          </p:nvPr>
        </p:nvSpPr>
        <p:spPr>
          <a:xfrm>
            <a:off x="457200" y="2768600"/>
            <a:ext cx="8229600" cy="8001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Title of Break Page</a:t>
            </a:r>
          </a:p>
        </p:txBody>
      </p:sp>
      <p:sp>
        <p:nvSpPr>
          <p:cNvPr id="9" name="Text Placeholder 8"/>
          <p:cNvSpPr>
            <a:spLocks noGrp="1"/>
          </p:cNvSpPr>
          <p:nvPr>
            <p:ph type="body" sz="quarter" idx="11" hasCustomPrompt="1"/>
          </p:nvPr>
        </p:nvSpPr>
        <p:spPr>
          <a:xfrm>
            <a:off x="457200" y="3568700"/>
            <a:ext cx="8229600" cy="431800"/>
          </a:xfrm>
        </p:spPr>
        <p:txBody>
          <a:bodyPr>
            <a:noAutofit/>
          </a:bodyPr>
          <a:lstStyle>
            <a:lvl1pPr algn="ctr">
              <a:buNone/>
              <a:defRPr sz="1800" baseline="0">
                <a:solidFill>
                  <a:srgbClr val="FFFFFF"/>
                </a:solidFill>
                <a:latin typeface="Arial" panose="020B0604020202020204" pitchFamily="34" charset="0"/>
                <a:cs typeface="Arial" panose="020B0604020202020204"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Subtitle / Information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3759201" y="2298700"/>
            <a:ext cx="5384800" cy="4559300"/>
          </a:xfrm>
          <a:prstGeom prst="rect">
            <a:avLst/>
          </a:prstGeom>
        </p:spPr>
      </p:pic>
      <p:sp>
        <p:nvSpPr>
          <p:cNvPr id="15" name="Title 14"/>
          <p:cNvSpPr>
            <a:spLocks noGrp="1"/>
          </p:cNvSpPr>
          <p:nvPr>
            <p:ph type="title" hasCustomPrompt="1"/>
          </p:nvPr>
        </p:nvSpPr>
        <p:spPr>
          <a:xfrm>
            <a:off x="1968500" y="3157681"/>
            <a:ext cx="6477000" cy="527480"/>
          </a:xfrm>
        </p:spPr>
        <p:txBody>
          <a:bodyPr>
            <a:normAutofit/>
          </a:bodyPr>
          <a:lstStyle>
            <a:lvl1pPr algn="l">
              <a:defRPr sz="2000">
                <a:latin typeface="Arial" panose="020B0604020202020204" pitchFamily="34" charset="0"/>
                <a:cs typeface="Arial" panose="020B0604020202020204" pitchFamily="34" charset="0"/>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US" dirty="0"/>
              <a:t>Click to edit Master text style</a:t>
            </a:r>
          </a:p>
        </p:txBody>
      </p:sp>
      <p:pic>
        <p:nvPicPr>
          <p:cNvPr id="7" name="Picture 6" descr="DOAS Logo.jpg"/>
          <p:cNvPicPr>
            <a:picLocks noChangeAspect="1"/>
          </p:cNvPicPr>
          <p:nvPr userDrawn="1"/>
        </p:nvPicPr>
        <p:blipFill>
          <a:blip r:embed="rId3"/>
          <a:stretch>
            <a:fillRect/>
          </a:stretch>
        </p:blipFill>
        <p:spPr>
          <a:xfrm>
            <a:off x="285004" y="2424503"/>
            <a:ext cx="1511300" cy="1511300"/>
          </a:xfrm>
          <a:prstGeom prst="rect">
            <a:avLst/>
          </a:prstGeom>
        </p:spPr>
      </p:pic>
      <p:pic>
        <p:nvPicPr>
          <p:cNvPr id="10" name="Picture 9" descr="division-bar-title.jpg"/>
          <p:cNvPicPr>
            <a:picLocks noChangeAspect="1"/>
          </p:cNvPicPr>
          <p:nvPr userDrawn="1"/>
        </p:nvPicPr>
        <p:blipFill>
          <a:blip r:embed="rId4"/>
          <a:stretch>
            <a:fillRect/>
          </a:stretch>
        </p:blipFill>
        <p:spPr>
          <a:xfrm>
            <a:off x="1968501" y="3157298"/>
            <a:ext cx="7175500" cy="45719"/>
          </a:xfrm>
          <a:prstGeom prst="rect">
            <a:avLst/>
          </a:prstGeom>
        </p:spPr>
      </p:pic>
      <p:sp>
        <p:nvSpPr>
          <p:cNvPr id="6" name="Text Placeholder 5">
            <a:extLst>
              <a:ext uri="{FF2B5EF4-FFF2-40B4-BE49-F238E27FC236}">
                <a16:creationId xmlns:a16="http://schemas.microsoft.com/office/drawing/2014/main" id="{E82C79BB-A4C6-437C-BF87-EA963B2F84EC}"/>
              </a:ext>
            </a:extLst>
          </p:cNvPr>
          <p:cNvSpPr>
            <a:spLocks noGrp="1"/>
          </p:cNvSpPr>
          <p:nvPr>
            <p:ph type="body" sz="quarter" idx="10"/>
          </p:nvPr>
        </p:nvSpPr>
        <p:spPr>
          <a:xfrm>
            <a:off x="1968502" y="2406111"/>
            <a:ext cx="6626225" cy="725488"/>
          </a:xfrm>
        </p:spPr>
        <p:txBody>
          <a:bodyPr anchor="b">
            <a:normAutofit/>
          </a:bodyPr>
          <a:lstStyle>
            <a:lvl1pPr marL="0" indent="0">
              <a:buFontTx/>
              <a:buNone/>
              <a:defRPr sz="3200">
                <a:solidFill>
                  <a:schemeClr val="tx1"/>
                </a:solidFill>
              </a:defRPr>
            </a:lvl1pPr>
            <a:lvl2pPr marL="560057" indent="0">
              <a:buFontTx/>
              <a:buNone/>
              <a:defRPr/>
            </a:lvl2pPr>
            <a:lvl3pPr marL="960096" indent="0">
              <a:buFontTx/>
              <a:buNone/>
              <a:defRPr/>
            </a:lvl3pPr>
            <a:lvl4pPr marL="1417285" indent="0">
              <a:buFontTx/>
              <a:buNone/>
              <a:defRPr/>
            </a:lvl4pPr>
            <a:lvl5pPr marL="1874473" indent="0">
              <a:buFontTx/>
              <a:buNone/>
              <a:defRPr/>
            </a:lvl5pPr>
          </a:lstStyle>
          <a:p>
            <a:pPr lvl="0"/>
            <a:r>
              <a:rPr lang="en-US" dirty="0"/>
              <a:t>Click to edit Master text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26083"/>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fld id="{3388EC31-2261-5D4C-9B64-60AA258A7DCD}" type="datetime1">
              <a:rPr lang="en-US" smtClean="0"/>
              <a:pPr/>
              <a:t>3/1/2023</a:t>
            </a:fld>
            <a:endParaRPr lang="en-US" dirty="0"/>
          </a:p>
        </p:txBody>
      </p:sp>
      <p:sp>
        <p:nvSpPr>
          <p:cNvPr id="5" name="Footer Placeholder 4"/>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12"/>
          </p:nvPr>
        </p:nvSpPr>
        <p:spPr>
          <a:xfrm>
            <a:off x="7366000" y="6356354"/>
            <a:ext cx="1320800" cy="365125"/>
          </a:xfrm>
          <a:prstGeom prst="rect">
            <a:avLst/>
          </a:prstGeom>
        </p:spPr>
        <p:txBody>
          <a:bodyPr/>
          <a:lstStyle>
            <a:lvl1pPr algn="r">
              <a:defRPr sz="10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2" name="Picture 11" descr="division-bar-title.jpg"/>
          <p:cNvPicPr>
            <a:picLocks noChangeAspect="1"/>
          </p:cNvPicPr>
          <p:nvPr userDrawn="1"/>
        </p:nvPicPr>
        <p:blipFill>
          <a:blip r:embed="rId2"/>
          <a:stretch>
            <a:fillRect/>
          </a:stretch>
        </p:blipFill>
        <p:spPr>
          <a:xfrm>
            <a:off x="5577" y="4"/>
            <a:ext cx="9138424" cy="4571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3124200" y="1600204"/>
            <a:ext cx="5562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E826EF7-A9A5-C24B-BEE5-FB484C56EE45}" type="datetime1">
              <a:rPr lang="en-US" smtClean="0"/>
              <a:pPr/>
              <a:t>3/1/2023</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1" name="Picture Placeholder 10"/>
          <p:cNvSpPr>
            <a:spLocks noGrp="1"/>
          </p:cNvSpPr>
          <p:nvPr>
            <p:ph type="pic" sz="quarter" idx="13"/>
          </p:nvPr>
        </p:nvSpPr>
        <p:spPr>
          <a:xfrm>
            <a:off x="457200" y="1600200"/>
            <a:ext cx="2476500" cy="2057400"/>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2" name="Picture 11" descr="division-bar-title.jpg"/>
          <p:cNvPicPr>
            <a:picLocks noChangeAspect="1"/>
          </p:cNvPicPr>
          <p:nvPr userDrawn="1"/>
        </p:nvPicPr>
        <p:blipFill>
          <a:blip r:embed="rId2"/>
          <a:stretch>
            <a:fillRect/>
          </a:stretch>
        </p:blipFill>
        <p:spPr>
          <a:xfrm>
            <a:off x="5577" y="4"/>
            <a:ext cx="9138424" cy="4571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26079"/>
            <a:ext cx="8229600" cy="4525963"/>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88EC31-2261-5D4C-9B64-60AA258A7DCD}" type="datetime1">
              <a:rPr lang="en-US" smtClean="0"/>
              <a:pPr/>
              <a:t>3/1/2023</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3759201" y="2298700"/>
            <a:ext cx="5384800" cy="4559300"/>
          </a:xfrm>
          <a:prstGeom prst="rect">
            <a:avLst/>
          </a:prstGeom>
        </p:spPr>
      </p:pic>
      <p:pic>
        <p:nvPicPr>
          <p:cNvPr id="10" name="Picture 9" descr="division-bar-title.jpg"/>
          <p:cNvPicPr>
            <a:picLocks noChangeAspect="1"/>
          </p:cNvPicPr>
          <p:nvPr userDrawn="1"/>
        </p:nvPicPr>
        <p:blipFill>
          <a:blip r:embed="rId3"/>
          <a:stretch>
            <a:fillRect/>
          </a:stretch>
        </p:blipFill>
        <p:spPr>
          <a:xfrm>
            <a:off x="0" y="-11"/>
            <a:ext cx="9144000" cy="58269"/>
          </a:xfrm>
          <a:prstGeom prst="rect">
            <a:avLst/>
          </a:prstGeom>
        </p:spPr>
      </p:pic>
      <p:sp>
        <p:nvSpPr>
          <p:cNvPr id="9" name="Date Placeholder 4">
            <a:extLst>
              <a:ext uri="{FF2B5EF4-FFF2-40B4-BE49-F238E27FC236}">
                <a16:creationId xmlns:a16="http://schemas.microsoft.com/office/drawing/2014/main" id="{8A422A6A-4AEF-4451-B2E0-0AE5D7AF1A81}"/>
              </a:ext>
            </a:extLst>
          </p:cNvPr>
          <p:cNvSpPr>
            <a:spLocks noGrp="1"/>
          </p:cNvSpPr>
          <p:nvPr>
            <p:ph type="dt" sz="half" idx="11"/>
          </p:nvPr>
        </p:nvSpPr>
        <p:spPr>
          <a:xfrm>
            <a:off x="457200" y="6356354"/>
            <a:ext cx="2133600" cy="365125"/>
          </a:xfrm>
        </p:spPr>
        <p:txBody>
          <a:bodyPr/>
          <a:lstStyle>
            <a:lvl1pPr>
              <a:defRPr sz="1000">
                <a:latin typeface="Arial" panose="020B0604020202020204" pitchFamily="34" charset="0"/>
                <a:cs typeface="Arial" panose="020B0604020202020204" pitchFamily="34" charset="0"/>
              </a:defRPr>
            </a:lvl1pPr>
          </a:lstStyle>
          <a:p>
            <a:fld id="{E0E1F19F-B836-0A41-B13D-6AF57A014C91}" type="datetime1">
              <a:rPr lang="en-US" smtClean="0"/>
              <a:pPr/>
              <a:t>3/1/2023</a:t>
            </a:fld>
            <a:endParaRPr lang="en-US" dirty="0"/>
          </a:p>
        </p:txBody>
      </p:sp>
      <p:sp>
        <p:nvSpPr>
          <p:cNvPr id="11" name="Footer Placeholder 5">
            <a:extLst>
              <a:ext uri="{FF2B5EF4-FFF2-40B4-BE49-F238E27FC236}">
                <a16:creationId xmlns:a16="http://schemas.microsoft.com/office/drawing/2014/main" id="{D590EA39-4B13-4BBD-9FC5-6EED8375841C}"/>
              </a:ext>
            </a:extLst>
          </p:cNvPr>
          <p:cNvSpPr>
            <a:spLocks noGrp="1"/>
          </p:cNvSpPr>
          <p:nvPr>
            <p:ph type="ftr" sz="quarter" idx="12"/>
          </p:nvPr>
        </p:nvSpPr>
        <p:spPr>
          <a:xfrm>
            <a:off x="3124200" y="6356354"/>
            <a:ext cx="2895600" cy="365125"/>
          </a:xfr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3BF27445-57DF-41A8-A064-8A5DA520E23C}"/>
              </a:ext>
            </a:extLst>
          </p:cNvPr>
          <p:cNvSpPr>
            <a:spLocks noGrp="1"/>
          </p:cNvSpPr>
          <p:nvPr>
            <p:ph type="sldNum" sz="quarter" idx="13"/>
          </p:nvPr>
        </p:nvSpPr>
        <p:spPr>
          <a:xfrm>
            <a:off x="7366000" y="6356354"/>
            <a:ext cx="1320800" cy="365125"/>
          </a:xfrm>
          <a:prstGeom prst="rect">
            <a:avLst/>
          </a:prstGeom>
        </p:spPr>
        <p:txBody>
          <a:bodyPr/>
          <a:lstStyle>
            <a:lvl1pPr algn="r">
              <a:defRPr sz="10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3" name="Rectangle 12">
            <a:extLst>
              <a:ext uri="{FF2B5EF4-FFF2-40B4-BE49-F238E27FC236}">
                <a16:creationId xmlns:a16="http://schemas.microsoft.com/office/drawing/2014/main" id="{9AC37F67-B835-4564-B008-A31304CF5D70}"/>
              </a:ext>
            </a:extLst>
          </p:cNvPr>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B57CA03-B638-4786-9C4F-91FD9B2BA49E}"/>
              </a:ext>
            </a:extLst>
          </p:cNvPr>
          <p:cNvSpPr>
            <a:spLocks noGrp="1"/>
          </p:cNvSpPr>
          <p:nvPr>
            <p:ph type="title"/>
          </p:nvPr>
        </p:nvSpPr>
        <p:spPr>
          <a:xfrm>
            <a:off x="457200" y="274638"/>
            <a:ext cx="8229600" cy="1143000"/>
          </a:xfr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196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2D83-9B0C-4988-BA73-E3AEA66E25B0}"/>
              </a:ext>
            </a:extLst>
          </p:cNvPr>
          <p:cNvSpPr>
            <a:spLocks noGrp="1"/>
          </p:cNvSpPr>
          <p:nvPr>
            <p:ph type="title"/>
          </p:nvPr>
        </p:nvSpPr>
        <p:spPr/>
        <p:txBody>
          <a:bodyPr/>
          <a:lstStyle>
            <a:lvl1pPr algn="l">
              <a:defRPr/>
            </a:lvl1pPr>
          </a:lstStyle>
          <a:p>
            <a:r>
              <a:rPr lang="en-US"/>
              <a:t>Click to edit Master title style</a:t>
            </a:r>
          </a:p>
        </p:txBody>
      </p:sp>
      <p:sp>
        <p:nvSpPr>
          <p:cNvPr id="3" name="Date Placeholder 2">
            <a:extLst>
              <a:ext uri="{FF2B5EF4-FFF2-40B4-BE49-F238E27FC236}">
                <a16:creationId xmlns:a16="http://schemas.microsoft.com/office/drawing/2014/main" id="{8AFEE9C1-AA99-4AD6-9E50-50287B114440}"/>
              </a:ext>
            </a:extLst>
          </p:cNvPr>
          <p:cNvSpPr>
            <a:spLocks noGrp="1"/>
          </p:cNvSpPr>
          <p:nvPr>
            <p:ph type="dt" sz="half" idx="10"/>
          </p:nvPr>
        </p:nvSpPr>
        <p:spPr/>
        <p:txBody>
          <a:bodyPr/>
          <a:lstStyle/>
          <a:p>
            <a:fld id="{F1246FA8-C4D7-7542-9B86-2252C8E3EE45}" type="datetime1">
              <a:rPr lang="en-US" smtClean="0"/>
              <a:t>3/1/2023</a:t>
            </a:fld>
            <a:endParaRPr lang="en-US" dirty="0"/>
          </a:p>
        </p:txBody>
      </p:sp>
      <p:sp>
        <p:nvSpPr>
          <p:cNvPr id="4" name="Footer Placeholder 3">
            <a:extLst>
              <a:ext uri="{FF2B5EF4-FFF2-40B4-BE49-F238E27FC236}">
                <a16:creationId xmlns:a16="http://schemas.microsoft.com/office/drawing/2014/main" id="{DBE5013A-7509-4775-A187-DFF73196F3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2549A3-8D05-4289-ACE3-086CA77BE24F}"/>
              </a:ext>
            </a:extLst>
          </p:cNvPr>
          <p:cNvSpPr>
            <a:spLocks noGrp="1"/>
          </p:cNvSpPr>
          <p:nvPr>
            <p:ph type="sldNum" sz="quarter" idx="12"/>
          </p:nvPr>
        </p:nvSpPr>
        <p:spPr/>
        <p:txBody>
          <a:bodyPr/>
          <a:lstStyle/>
          <a:p>
            <a:fld id="{CCE7EACD-A346-A34B-BBAF-EF458C812BA9}" type="slidenum">
              <a:rPr lang="en-US" smtClean="0"/>
              <a:pPr/>
              <a:t>‹#›</a:t>
            </a:fld>
            <a:endParaRPr lang="en-US" dirty="0"/>
          </a:p>
        </p:txBody>
      </p:sp>
    </p:spTree>
    <p:extLst>
      <p:ext uri="{BB962C8B-B14F-4D97-AF65-F5344CB8AC3E}">
        <p14:creationId xmlns:p14="http://schemas.microsoft.com/office/powerpoint/2010/main" val="159758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3124200" y="1600200"/>
            <a:ext cx="5562600" cy="4525963"/>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5E826EF7-A9A5-C24B-BEE5-FB484C56EE45}" type="datetime1">
              <a:rPr lang="en-US" smtClean="0"/>
              <a:pPr/>
              <a:t>3/1/2023</a:t>
            </a:fld>
            <a:endParaRPr lang="en-US" dirty="0"/>
          </a:p>
        </p:txBody>
      </p:sp>
      <p:sp>
        <p:nvSpPr>
          <p:cNvPr id="4" name="Footer Placeholder 3"/>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CCE7EACD-A346-A34B-BBAF-EF458C812BA9}" type="slidenum">
              <a:rPr lang="en-US" smtClean="0"/>
              <a:pPr/>
              <a:t>‹#›</a:t>
            </a:fld>
            <a:endParaRPr lang="en-US" dirty="0"/>
          </a:p>
        </p:txBody>
      </p:sp>
      <p:sp>
        <p:nvSpPr>
          <p:cNvPr id="11" name="Picture Placeholder 10"/>
          <p:cNvSpPr>
            <a:spLocks noGrp="1"/>
          </p:cNvSpPr>
          <p:nvPr>
            <p:ph type="pic" sz="quarter" idx="13"/>
          </p:nvPr>
        </p:nvSpPr>
        <p:spPr>
          <a:xfrm>
            <a:off x="457200" y="1600200"/>
            <a:ext cx="2476500" cy="2057400"/>
          </a:xfrm>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400">
                <a:latin typeface="Helvetica" panose="020B0604020202020204" pitchFamily="34" charset="0"/>
                <a:cs typeface="Helvetica" panose="020B0604020202020204" pitchFamily="34" charset="0"/>
              </a:defRPr>
            </a:lvl1pPr>
            <a:lvl2pPr>
              <a:defRPr sz="1400">
                <a:latin typeface="Helvetica" panose="020B0604020202020204" pitchFamily="34" charset="0"/>
                <a:cs typeface="Helvetica" panose="020B0604020202020204" pitchFamily="34" charset="0"/>
              </a:defRPr>
            </a:lvl2pPr>
            <a:lvl3pPr>
              <a:defRPr sz="14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atin typeface="Helvetica" panose="020B0604020202020204" pitchFamily="34" charset="0"/>
                <a:cs typeface="Helvetica" panose="020B0604020202020204" pitchFamily="34" charset="0"/>
              </a:defRPr>
            </a:lvl1pPr>
            <a:lvl2pPr>
              <a:defRPr sz="1400">
                <a:latin typeface="Helvetica" panose="020B0604020202020204" pitchFamily="34" charset="0"/>
                <a:cs typeface="Helvetica" panose="020B0604020202020204" pitchFamily="34" charset="0"/>
              </a:defRPr>
            </a:lvl2pPr>
            <a:lvl3pPr>
              <a:defRPr sz="14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BF2F7F6E-A0A6-DF46-84D3-7BB7124D76F4}" type="datetime1">
              <a:rPr lang="en-US" smtClean="0"/>
              <a:pPr/>
              <a:t>3/1/2023</a:t>
            </a:fld>
            <a:endParaRPr lang="en-US" dirty="0"/>
          </a:p>
        </p:txBody>
      </p:sp>
      <p:sp>
        <p:nvSpPr>
          <p:cNvPr id="6" name="Footer Placeholder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panose="020B0604020202020204" pitchFamily="34" charset="0"/>
                <a:cs typeface="Helvetica" panose="020B0604020202020204" pitchFamily="34" charset="0"/>
              </a:defRPr>
            </a:lvl1pPr>
          </a:lstStyle>
          <a:p>
            <a:fld id="{CCE7EACD-A346-A34B-BBAF-EF458C812BA9}" type="slidenum">
              <a:rPr lang="en-US" smtClean="0"/>
              <a:pPr/>
              <a:t>‹#›</a:t>
            </a:fld>
            <a:endParaRPr lang="en-US" dirty="0"/>
          </a:p>
        </p:txBody>
      </p:sp>
      <p:sp>
        <p:nvSpPr>
          <p:cNvPr id="12" name="Rectangle 11"/>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atin typeface="Helvetica" panose="020B0604020202020204" pitchFamily="34" charset="0"/>
                <a:cs typeface="Helvetica" panose="020B0604020202020204" pitchFamily="34" charset="0"/>
              </a:defRPr>
            </a:lvl1pPr>
            <a:lvl2pPr>
              <a:defRPr sz="1400">
                <a:latin typeface="Helvetica" panose="020B0604020202020204" pitchFamily="34" charset="0"/>
                <a:cs typeface="Helvetica" panose="020B0604020202020204" pitchFamily="34" charset="0"/>
              </a:defRPr>
            </a:lvl2pPr>
            <a:lvl3pPr>
              <a:defRPr sz="14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atin typeface="Helvetica" panose="020B0604020202020204" pitchFamily="34" charset="0"/>
                <a:cs typeface="Helvetica" panose="020B0604020202020204" pitchFamily="34" charset="0"/>
              </a:defRPr>
            </a:lvl1pPr>
            <a:lvl2pPr>
              <a:defRPr sz="1400">
                <a:latin typeface="Helvetica" panose="020B0604020202020204" pitchFamily="34" charset="0"/>
                <a:cs typeface="Helvetica" panose="020B0604020202020204" pitchFamily="34" charset="0"/>
              </a:defRPr>
            </a:lvl2pPr>
            <a:lvl3pPr>
              <a:defRPr sz="14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0A537340-58AA-0046-BC04-9325A144B8BC}" type="datetime1">
              <a:rPr lang="en-US" smtClean="0"/>
              <a:pPr/>
              <a:t>3/1/2023</a:t>
            </a:fld>
            <a:endParaRPr lang="en-US" dirty="0"/>
          </a:p>
        </p:txBody>
      </p:sp>
      <p:sp>
        <p:nvSpPr>
          <p:cNvPr id="8" name="Footer Placeholder 7"/>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11"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panose="020B0604020202020204" pitchFamily="34" charset="0"/>
                <a:cs typeface="Helvetica" panose="020B0604020202020204" pitchFamily="34" charset="0"/>
              </a:defRPr>
            </a:lvl1pPr>
          </a:lstStyle>
          <a:p>
            <a:fld id="{CCE7EACD-A346-A34B-BBAF-EF458C812BA9}" type="slidenum">
              <a:rPr lang="en-US" smtClean="0"/>
              <a:pPr/>
              <a:t>‹#›</a:t>
            </a:fld>
            <a:endParaRPr lang="en-US" dirty="0"/>
          </a:p>
        </p:txBody>
      </p:sp>
      <p:sp>
        <p:nvSpPr>
          <p:cNvPr id="14" name="Rectangle 13"/>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pic>
        <p:nvPicPr>
          <p:cNvPr id="15" name="Picture 14"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E24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457200" y="2768600"/>
            <a:ext cx="8229600" cy="800100"/>
          </a:xfr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Title of Break Page</a:t>
            </a:r>
          </a:p>
        </p:txBody>
      </p:sp>
      <p:sp>
        <p:nvSpPr>
          <p:cNvPr id="9" name="Text Placeholder 8"/>
          <p:cNvSpPr>
            <a:spLocks noGrp="1"/>
          </p:cNvSpPr>
          <p:nvPr>
            <p:ph type="body" sz="quarter" idx="11" hasCustomPrompt="1"/>
          </p:nvPr>
        </p:nvSpPr>
        <p:spPr>
          <a:xfrm>
            <a:off x="457200" y="3568700"/>
            <a:ext cx="8229600" cy="431800"/>
          </a:xfrm>
        </p:spPr>
        <p:txBody>
          <a:bodyPr>
            <a:noAutofit/>
          </a:bodyPr>
          <a:lstStyle>
            <a:lvl1pPr algn="ctr">
              <a:buNone/>
              <a:defRPr sz="1800" baseline="0">
                <a:solidFill>
                  <a:srgbClr val="FFFFFF"/>
                </a:solidFill>
                <a:latin typeface="Helvetica" panose="020B0604020202020204" pitchFamily="34" charset="0"/>
                <a:cs typeface="Helvetica" panose="020B0604020202020204"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Sub-title / Information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i="0">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400">
                <a:latin typeface="Helvetica" panose="020B0604020202020204" pitchFamily="34" charset="0"/>
                <a:cs typeface="Helvetica" panose="020B0604020202020204" pitchFamily="34" charset="0"/>
              </a:defRPr>
            </a:lvl1pPr>
            <a:lvl2pPr>
              <a:defRPr sz="1400">
                <a:latin typeface="Helvetica" panose="020B0604020202020204" pitchFamily="34" charset="0"/>
                <a:cs typeface="Helvetica" panose="020B0604020202020204" pitchFamily="34" charset="0"/>
              </a:defRPr>
            </a:lvl2pPr>
            <a:lvl3pPr>
              <a:defRPr sz="14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Helvetica" panose="020B0604020202020204" pitchFamily="34" charset="0"/>
                <a:cs typeface="Helvetica"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E0E1F19F-B836-0A41-B13D-6AF57A014C91}" type="datetime1">
              <a:rPr lang="en-US" smtClean="0"/>
              <a:pPr/>
              <a:t>3/1/2023</a:t>
            </a:fld>
            <a:endParaRPr lang="en-US" dirty="0"/>
          </a:p>
        </p:txBody>
      </p:sp>
      <p:sp>
        <p:nvSpPr>
          <p:cNvPr id="6" name="Footer Placeholder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8"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panose="020B0604020202020204" pitchFamily="34" charset="0"/>
                <a:cs typeface="Helvetica" panose="020B0604020202020204" pitchFamily="34" charset="0"/>
              </a:defRPr>
            </a:lvl1pPr>
          </a:lstStyle>
          <a:p>
            <a:fld id="{CCE7EACD-A346-A34B-BBAF-EF458C812BA9}" type="slidenum">
              <a:rPr lang="en-US" smtClean="0"/>
              <a:pPr/>
              <a:t>‹#›</a:t>
            </a:fld>
            <a:endParaRPr lang="en-US" dirty="0"/>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i="0">
                <a:latin typeface="Helvetica" panose="020B0604020202020204" pitchFamily="34" charset="0"/>
                <a:cs typeface="Helvetica"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elvetica" panose="020B0604020202020204" pitchFamily="34" charset="0"/>
                <a:cs typeface="Helvetica"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elvetica" panose="020B0604020202020204" pitchFamily="34" charset="0"/>
                <a:cs typeface="Helvetica"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43579C09-226C-134E-B508-14070D25F08E}" type="datetime1">
              <a:rPr lang="en-US" smtClean="0"/>
              <a:pPr/>
              <a:t>3/1/2023</a:t>
            </a:fld>
            <a:endParaRPr lang="en-US" dirty="0"/>
          </a:p>
        </p:txBody>
      </p:sp>
      <p:sp>
        <p:nvSpPr>
          <p:cNvPr id="6" name="Footer Placeholder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panose="020B0604020202020204" pitchFamily="34" charset="0"/>
                <a:cs typeface="Helvetica" panose="020B0604020202020204" pitchFamily="34" charset="0"/>
              </a:defRPr>
            </a:lvl1pPr>
          </a:lstStyle>
          <a:p>
            <a:fld id="{CCE7EACD-A346-A34B-BBAF-EF458C812BA9}" type="slidenum">
              <a:rPr lang="en-US" smtClean="0"/>
              <a:pPr/>
              <a:t>‹#›</a:t>
            </a:fld>
            <a:endParaRPr lang="en-US" dirty="0"/>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pic>
        <p:nvPicPr>
          <p:cNvPr id="11" name="Picture 10"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46FA8-C4D7-7542-9B86-2252C8E3EE45}" type="datetime1">
              <a:rPr lang="en-US" smtClean="0"/>
              <a:t>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6"/>
          <p:cNvSpPr>
            <a:spLocks noGrp="1"/>
          </p:cNvSpPr>
          <p:nvPr>
            <p:ph type="sldNum" sz="quarter" idx="4"/>
          </p:nvPr>
        </p:nvSpPr>
        <p:spPr>
          <a:xfrm>
            <a:off x="7366000" y="6356350"/>
            <a:ext cx="1320800" cy="365125"/>
          </a:xfrm>
          <a:prstGeom prst="rect">
            <a:avLst/>
          </a:prstGeom>
        </p:spPr>
        <p:txBody>
          <a:bodyPr/>
          <a:lstStyle>
            <a:lvl1pPr algn="ctr">
              <a:defRPr sz="1400" b="0" i="0">
                <a:solidFill>
                  <a:srgbClr val="897865"/>
                </a:solidFill>
                <a:latin typeface="Helvetica"/>
                <a:cs typeface="Helvetica"/>
              </a:defRPr>
            </a:lvl1pPr>
          </a:lstStyle>
          <a:p>
            <a:fld id="{CCE7EACD-A346-A34B-BBAF-EF458C812B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8" r:id="rId4"/>
    <p:sldLayoutId id="2147483652" r:id="rId5"/>
    <p:sldLayoutId id="2147483653" r:id="rId6"/>
    <p:sldLayoutId id="2147483655" r:id="rId7"/>
    <p:sldLayoutId id="2147483656" r:id="rId8"/>
    <p:sldLayoutId id="2147483657" r:id="rId9"/>
    <p:sldLayoutId id="2147483659" r:id="rId10"/>
    <p:sldLayoutId id="2147483661" r:id="rId11"/>
    <p:sldLayoutId id="2147483662" r:id="rId12"/>
    <p:sldLayoutId id="2147483663" r:id="rId13"/>
    <p:sldLayoutId id="2147483664" r:id="rId14"/>
  </p:sldLayoutIdLst>
  <p:hf hdr="0" ftr="0" dt="0"/>
  <p:txStyles>
    <p:titleStyle>
      <a:lvl1pPr algn="ctr" defTabSz="457200" rtl="0" eaLnBrk="1" latinLnBrk="0" hangingPunct="1">
        <a:spcBef>
          <a:spcPct val="0"/>
        </a:spcBef>
        <a:buNone/>
        <a:defRPr sz="3000" b="0" i="0" kern="1200">
          <a:solidFill>
            <a:schemeClr val="tx2"/>
          </a:solidFill>
          <a:latin typeface="Helvetica"/>
          <a:ea typeface="+mj-ea"/>
          <a:cs typeface="Helvetica"/>
        </a:defRPr>
      </a:lvl1pPr>
    </p:titleStyle>
    <p:body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chemeClr val="tx2"/>
          </a:solidFill>
          <a:latin typeface="Helvetica"/>
          <a:ea typeface="+mn-ea"/>
          <a:cs typeface="Helvetica"/>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a:ea typeface="+mn-ea"/>
          <a:cs typeface="Helvetica"/>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a:ea typeface="+mn-ea"/>
          <a:cs typeface="Helvetica"/>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a:ea typeface="+mn-ea"/>
          <a:cs typeface="Helvetica"/>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defRPr>
            </a:lvl1pPr>
          </a:lstStyle>
          <a:p>
            <a:fld id="{F1246FA8-C4D7-7542-9B86-2252C8E3EE45}" type="datetime1">
              <a:rPr lang="en-US" smtClean="0"/>
              <a:pPr/>
              <a:t>3/1/2023</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defRPr>
            </a:lvl1pPr>
          </a:lstStyle>
          <a:p>
            <a:endParaRPr lang="en-US" dirty="0"/>
          </a:p>
        </p:txBody>
      </p:sp>
      <p:sp>
        <p:nvSpPr>
          <p:cNvPr id="9" name="Slide Number Placeholder 6"/>
          <p:cNvSpPr>
            <a:spLocks noGrp="1"/>
          </p:cNvSpPr>
          <p:nvPr>
            <p:ph type="sldNum" sz="quarter" idx="4"/>
          </p:nvPr>
        </p:nvSpPr>
        <p:spPr>
          <a:xfrm>
            <a:off x="7366000" y="6356354"/>
            <a:ext cx="1320800" cy="365125"/>
          </a:xfrm>
          <a:prstGeom prst="rect">
            <a:avLst/>
          </a:prstGeom>
        </p:spPr>
        <p:txBody>
          <a:bodyPr anchor="ctr"/>
          <a:lstStyle>
            <a:lvl1pPr algn="r">
              <a:defRPr sz="1000" b="0" i="0">
                <a:solidFill>
                  <a:srgbClr val="897865"/>
                </a:solidFill>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71" r:id="rId2"/>
    <p:sldLayoutId id="2147483670" r:id="rId3"/>
    <p:sldLayoutId id="2147483669" r:id="rId4"/>
    <p:sldLayoutId id="2147483668" r:id="rId5"/>
    <p:sldLayoutId id="2147483666" r:id="rId6"/>
  </p:sldLayoutIdLst>
  <p:hf hdr="0" ftr="0" dt="0"/>
  <p:txStyles>
    <p:titleStyle>
      <a:lvl1pPr algn="ctr" defTabSz="457189" rtl="0" eaLnBrk="1" latinLnBrk="0" hangingPunct="1">
        <a:spcBef>
          <a:spcPct val="0"/>
        </a:spcBef>
        <a:buNone/>
        <a:defRPr sz="3000" b="0" i="0" kern="1200">
          <a:solidFill>
            <a:schemeClr val="tx2"/>
          </a:solidFill>
          <a:latin typeface="Arial" panose="020B0604020202020204" pitchFamily="34" charset="0"/>
          <a:ea typeface="+mj-ea"/>
          <a:cs typeface="Arial" panose="020B0604020202020204" pitchFamily="34" charset="0"/>
        </a:defRPr>
      </a:lvl1pPr>
    </p:titleStyle>
    <p:bodyStyle>
      <a:lvl1pPr marL="342891" indent="-182875" algn="l" defTabSz="457189" rtl="0" eaLnBrk="1" latinLnBrk="0" hangingPunct="1">
        <a:spcBef>
          <a:spcPts val="600"/>
        </a:spcBef>
        <a:spcAft>
          <a:spcPts val="0"/>
        </a:spcAft>
        <a:buClr>
          <a:srgbClr val="9E2482"/>
        </a:buClr>
        <a:buSzPct val="115000"/>
        <a:buFont typeface="Wingdings" charset="2"/>
        <a:buChar char="§"/>
        <a:defRPr sz="1400" b="0" i="0" kern="1200">
          <a:solidFill>
            <a:schemeClr val="tx2"/>
          </a:solidFill>
          <a:latin typeface="Arial" panose="020B0604020202020204" pitchFamily="34" charset="0"/>
          <a:ea typeface="+mn-ea"/>
          <a:cs typeface="Arial" panose="020B0604020202020204" pitchFamily="34" charset="0"/>
        </a:defRPr>
      </a:lvl1pPr>
      <a:lvl2pPr marL="742932" indent="-182875" algn="l" defTabSz="457189"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Arial" panose="020B0604020202020204" pitchFamily="34" charset="0"/>
          <a:ea typeface="+mn-ea"/>
          <a:cs typeface="Arial" panose="020B0604020202020204" pitchFamily="34" charset="0"/>
        </a:defRPr>
      </a:lvl2pPr>
      <a:lvl3pPr marL="1142971" indent="-182875" algn="l" defTabSz="457189"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Arial" panose="020B0604020202020204" pitchFamily="34" charset="0"/>
          <a:ea typeface="+mn-ea"/>
          <a:cs typeface="Arial" panose="020B0604020202020204" pitchFamily="34" charset="0"/>
        </a:defRPr>
      </a:lvl3pPr>
      <a:lvl4pPr marL="1600160" indent="-182875" algn="l" defTabSz="457189"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Arial" panose="020B0604020202020204" pitchFamily="34" charset="0"/>
          <a:ea typeface="+mn-ea"/>
          <a:cs typeface="Arial" panose="020B0604020202020204" pitchFamily="34" charset="0"/>
        </a:defRPr>
      </a:lvl4pPr>
      <a:lvl5pPr marL="2057349" indent="-182875" algn="l" defTabSz="457189"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7.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digital.alight.com/gabreezeemployer/"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hyperlink" Target="http://www.gabreeze.ga.gov/" TargetMode="External"/><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hyperlink" Target="https://doas.ga.gov/human-resources-administration/employee-benefits-information/flexible-benefits-premium-too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012417" y="2822754"/>
            <a:ext cx="3995738" cy="406400"/>
          </a:xfrm>
        </p:spPr>
        <p:txBody>
          <a:bodyPr>
            <a:normAutofit fontScale="62500" lnSpcReduction="20000"/>
          </a:bodyPr>
          <a:lstStyle/>
          <a:p>
            <a:r>
              <a:rPr lang="en-US" dirty="0">
                <a:solidFill>
                  <a:schemeClr val="bg1"/>
                </a:solidFill>
                <a:latin typeface="Arial" panose="020B0604020202020204" pitchFamily="34" charset="0"/>
                <a:cs typeface="Arial" panose="020B0604020202020204" pitchFamily="34" charset="0"/>
              </a:rPr>
              <a:t>February 2023</a:t>
            </a:r>
          </a:p>
          <a:p>
            <a:r>
              <a:rPr lang="en-US" dirty="0">
                <a:solidFill>
                  <a:schemeClr val="bg1"/>
                </a:solidFill>
                <a:latin typeface="Arial" panose="020B0604020202020204" pitchFamily="34" charset="0"/>
                <a:cs typeface="Arial" panose="020B0604020202020204" pitchFamily="34" charset="0"/>
              </a:rPr>
              <a:t>Training for Manual/Hybrid Entities</a:t>
            </a:r>
          </a:p>
        </p:txBody>
      </p:sp>
      <p:sp>
        <p:nvSpPr>
          <p:cNvPr id="8" name="Title 5"/>
          <p:cNvSpPr>
            <a:spLocks noGrp="1"/>
          </p:cNvSpPr>
          <p:nvPr>
            <p:ph type="title"/>
          </p:nvPr>
        </p:nvSpPr>
        <p:spPr>
          <a:xfrm>
            <a:off x="5362745" y="1139764"/>
            <a:ext cx="3693750" cy="1417588"/>
          </a:xfrm>
        </p:spPr>
        <p:txBody>
          <a:bodyPr anchor="b">
            <a:normAutofit fontScale="90000"/>
          </a:bodyPr>
          <a:lstStyle/>
          <a:p>
            <a:r>
              <a:rPr lang="en-US" dirty="0">
                <a:solidFill>
                  <a:schemeClr val="bg1"/>
                </a:solidFill>
                <a:latin typeface="Arial" panose="020B0604020202020204" pitchFamily="34" charset="0"/>
                <a:cs typeface="Arial" panose="020B0604020202020204" pitchFamily="34" charset="0"/>
              </a:rPr>
              <a:t>DOAS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Flexible Benefits Premium Tool</a:t>
            </a:r>
          </a:p>
        </p:txBody>
      </p:sp>
      <p:sp>
        <p:nvSpPr>
          <p:cNvPr id="9" name="Text Placeholder 7"/>
          <p:cNvSpPr>
            <a:spLocks noGrp="1"/>
          </p:cNvSpPr>
          <p:nvPr>
            <p:ph type="body" sz="quarter" idx="11"/>
          </p:nvPr>
        </p:nvSpPr>
        <p:spPr>
          <a:xfrm>
            <a:off x="5077732" y="2545395"/>
            <a:ext cx="3995738" cy="371474"/>
          </a:xfrm>
        </p:spPr>
        <p:txBody>
          <a:bodyPr>
            <a:normAutofit/>
          </a:bodyPr>
          <a:lstStyle/>
          <a:p>
            <a:r>
              <a:rPr lang="en-US" dirty="0">
                <a:solidFill>
                  <a:schemeClr val="bg1"/>
                </a:solidFill>
                <a:latin typeface="Arial" panose="020B0604020202020204" pitchFamily="34" charset="0"/>
                <a:cs typeface="Arial" panose="020B0604020202020204" pitchFamily="34" charset="0"/>
              </a:rPr>
              <a:t>A new way forward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Accessing the Flexible Benefits Premium Tool</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10</a:t>
            </a:fld>
            <a:endParaRPr lang="en-US"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2367AF90-99AB-449B-BE8D-7C40E476A00E}"/>
              </a:ext>
            </a:extLst>
          </p:cNvPr>
          <p:cNvSpPr txBox="1"/>
          <p:nvPr/>
        </p:nvSpPr>
        <p:spPr>
          <a:xfrm>
            <a:off x="918754" y="1889760"/>
            <a:ext cx="7306493" cy="397532"/>
          </a:xfrm>
          <a:prstGeom prst="rect">
            <a:avLst/>
          </a:prstGeom>
          <a:noFill/>
        </p:spPr>
        <p:txBody>
          <a:bodyPr wrap="square" lIns="0" tIns="0" rIns="0" bIns="0" rtlCol="0" anchor="ctr">
            <a:noAutofit/>
          </a:bodyPr>
          <a:lstStyle/>
          <a:p>
            <a:pPr algn="ctr"/>
            <a:r>
              <a:rPr lang="en-US" dirty="0">
                <a:latin typeface="Helvetica" panose="020B0604020202020204" pitchFamily="34" charset="0"/>
                <a:cs typeface="Helvetica" panose="020B0604020202020204" pitchFamily="34" charset="0"/>
              </a:rPr>
              <a:t>Select </a:t>
            </a:r>
            <a:r>
              <a:rPr lang="en-US" b="1" dirty="0">
                <a:latin typeface="Helvetica" panose="020B0604020202020204" pitchFamily="34" charset="0"/>
                <a:cs typeface="Helvetica" panose="020B0604020202020204" pitchFamily="34" charset="0"/>
              </a:rPr>
              <a:t>Administrative Tools</a:t>
            </a:r>
            <a:endParaRPr lang="en-US" dirty="0">
              <a:latin typeface="Helvetica" panose="020B0604020202020204" pitchFamily="34" charset="0"/>
              <a:cs typeface="Helvetica" panose="020B0604020202020204" pitchFamily="34" charset="0"/>
            </a:endParaRPr>
          </a:p>
        </p:txBody>
      </p:sp>
      <p:sp>
        <p:nvSpPr>
          <p:cNvPr id="3" name="Rectangle 3">
            <a:extLst>
              <a:ext uri="{FF2B5EF4-FFF2-40B4-BE49-F238E27FC236}">
                <a16:creationId xmlns:a16="http://schemas.microsoft.com/office/drawing/2014/main" id="{3A233117-01B0-48A2-A40E-6BA21990C710}"/>
              </a:ext>
            </a:extLst>
          </p:cNvPr>
          <p:cNvSpPr>
            <a:spLocks noChangeArrowheads="1"/>
          </p:cNvSpPr>
          <p:nvPr/>
        </p:nvSpPr>
        <p:spPr bwMode="auto">
          <a:xfrm>
            <a:off x="2"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98F159DC-B8F8-4A11-B990-3E1CE2B44600}"/>
              </a:ext>
            </a:extLst>
          </p:cNvPr>
          <p:cNvPicPr>
            <a:picLocks noChangeAspect="1"/>
          </p:cNvPicPr>
          <p:nvPr/>
        </p:nvPicPr>
        <p:blipFill>
          <a:blip r:embed="rId3"/>
          <a:stretch>
            <a:fillRect/>
          </a:stretch>
        </p:blipFill>
        <p:spPr>
          <a:xfrm>
            <a:off x="914400" y="2529213"/>
            <a:ext cx="7315200" cy="213996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897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Accessing the Flexible Benefits Premium Tool</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11</a:t>
            </a:fld>
            <a:endParaRPr lang="en-US"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2367AF90-99AB-449B-BE8D-7C40E476A00E}"/>
              </a:ext>
            </a:extLst>
          </p:cNvPr>
          <p:cNvSpPr txBox="1"/>
          <p:nvPr/>
        </p:nvSpPr>
        <p:spPr>
          <a:xfrm>
            <a:off x="927463" y="1715590"/>
            <a:ext cx="7289074" cy="855326"/>
          </a:xfrm>
          <a:prstGeom prst="rect">
            <a:avLst/>
          </a:prstGeom>
          <a:noFill/>
        </p:spPr>
        <p:txBody>
          <a:bodyPr wrap="square" lIns="45720" tIns="0" rIns="45720" bIns="0" rtlCol="0" anchor="ctr">
            <a:noAutofit/>
          </a:bodyPr>
          <a:lstStyle/>
          <a:p>
            <a:pPr marL="285750" indent="-285750">
              <a:spcAft>
                <a:spcPts val="600"/>
              </a:spcAft>
              <a:buClr>
                <a:srgbClr val="75005E"/>
              </a:buClr>
              <a:buFont typeface="Wingdings" panose="05000000000000000000" pitchFamily="2" charset="2"/>
              <a:buChar char="§"/>
            </a:pPr>
            <a:r>
              <a:rPr lang="en-US" dirty="0">
                <a:latin typeface="Helvetica" panose="020B0604020202020204" pitchFamily="34" charset="0"/>
                <a:cs typeface="Helvetica" panose="020B0604020202020204" pitchFamily="34" charset="0"/>
              </a:rPr>
              <a:t>Select </a:t>
            </a:r>
            <a:r>
              <a:rPr lang="en-US" b="1" dirty="0">
                <a:latin typeface="Helvetica" panose="020B0604020202020204" pitchFamily="34" charset="0"/>
                <a:cs typeface="Helvetica" panose="020B0604020202020204" pitchFamily="34" charset="0"/>
              </a:rPr>
              <a:t>Flexible Benefits Premium</a:t>
            </a:r>
          </a:p>
          <a:p>
            <a:pPr marL="285750" indent="-285750">
              <a:spcAft>
                <a:spcPts val="600"/>
              </a:spcAft>
              <a:buClr>
                <a:srgbClr val="75005E"/>
              </a:buClr>
              <a:buFont typeface="Wingdings" panose="05000000000000000000" pitchFamily="2" charset="2"/>
              <a:buChar char="§"/>
            </a:pPr>
            <a:r>
              <a:rPr lang="en-US" dirty="0">
                <a:latin typeface="Helvetica" panose="020B0604020202020204" pitchFamily="34" charset="0"/>
                <a:cs typeface="Helvetica" panose="020B0604020202020204" pitchFamily="34" charset="0"/>
              </a:rPr>
              <a:t>Or click the </a:t>
            </a:r>
            <a:r>
              <a:rPr lang="en-US" b="1" dirty="0">
                <a:latin typeface="Helvetica" panose="020B0604020202020204" pitchFamily="34" charset="0"/>
                <a:cs typeface="Helvetica" panose="020B0604020202020204" pitchFamily="34" charset="0"/>
              </a:rPr>
              <a:t>Administrative Tools Summary </a:t>
            </a:r>
            <a:r>
              <a:rPr lang="en-US" dirty="0">
                <a:latin typeface="Helvetica" panose="020B0604020202020204" pitchFamily="34" charset="0"/>
                <a:cs typeface="Helvetica" panose="020B0604020202020204" pitchFamily="34" charset="0"/>
              </a:rPr>
              <a:t>button.  </a:t>
            </a:r>
          </a:p>
        </p:txBody>
      </p:sp>
      <p:pic>
        <p:nvPicPr>
          <p:cNvPr id="7" name="Picture 6">
            <a:extLst>
              <a:ext uri="{FF2B5EF4-FFF2-40B4-BE49-F238E27FC236}">
                <a16:creationId xmlns:a16="http://schemas.microsoft.com/office/drawing/2014/main" id="{8D6A1F82-DB1F-42A9-9559-87A0D034E409}"/>
              </a:ext>
            </a:extLst>
          </p:cNvPr>
          <p:cNvPicPr>
            <a:picLocks noChangeAspect="1"/>
          </p:cNvPicPr>
          <p:nvPr/>
        </p:nvPicPr>
        <p:blipFill>
          <a:blip r:embed="rId3"/>
          <a:stretch>
            <a:fillRect/>
          </a:stretch>
        </p:blipFill>
        <p:spPr>
          <a:xfrm>
            <a:off x="914400" y="2732633"/>
            <a:ext cx="7315200" cy="236337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17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Accessing the Flexible Benefits Premium Tool</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12</a:t>
            </a:fld>
            <a:endParaRPr lang="en-US"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2367AF90-99AB-449B-BE8D-7C40E476A00E}"/>
              </a:ext>
            </a:extLst>
          </p:cNvPr>
          <p:cNvSpPr txBox="1"/>
          <p:nvPr/>
        </p:nvSpPr>
        <p:spPr>
          <a:xfrm>
            <a:off x="931817" y="4838703"/>
            <a:ext cx="7297784" cy="887455"/>
          </a:xfrm>
          <a:prstGeom prst="rect">
            <a:avLst/>
          </a:prstGeom>
          <a:noFill/>
        </p:spPr>
        <p:txBody>
          <a:bodyPr wrap="square" lIns="45720" tIns="0" rIns="45720" bIns="0" rtlCol="0" anchor="ctr">
            <a:noAutofit/>
          </a:bodyPr>
          <a:lstStyle/>
          <a:p>
            <a:r>
              <a:rPr lang="en-US" dirty="0">
                <a:latin typeface="Helvetica" panose="020B0604020202020204" pitchFamily="34" charset="0"/>
                <a:cs typeface="Helvetica" panose="020B0604020202020204" pitchFamily="34" charset="0"/>
              </a:rPr>
              <a:t>Access the Flexible Benefits Premium tool from the </a:t>
            </a:r>
            <a:r>
              <a:rPr lang="en-US" b="1" dirty="0">
                <a:latin typeface="Helvetica" panose="020B0604020202020204" pitchFamily="34" charset="0"/>
                <a:cs typeface="Helvetica" panose="020B0604020202020204" pitchFamily="34" charset="0"/>
              </a:rPr>
              <a:t>Administrative Tools Summary</a:t>
            </a:r>
            <a:r>
              <a:rPr lang="en-US" dirty="0">
                <a:latin typeface="Helvetica" panose="020B0604020202020204" pitchFamily="34" charset="0"/>
                <a:cs typeface="Helvetica" panose="020B0604020202020204" pitchFamily="34" charset="0"/>
              </a:rPr>
              <a:t> page</a:t>
            </a:r>
          </a:p>
        </p:txBody>
      </p:sp>
      <p:pic>
        <p:nvPicPr>
          <p:cNvPr id="6" name="Picture 5">
            <a:extLst>
              <a:ext uri="{FF2B5EF4-FFF2-40B4-BE49-F238E27FC236}">
                <a16:creationId xmlns:a16="http://schemas.microsoft.com/office/drawing/2014/main" id="{5635E9E1-9EE2-437A-A153-57D168C5621F}"/>
              </a:ext>
            </a:extLst>
          </p:cNvPr>
          <p:cNvPicPr>
            <a:picLocks noChangeAspect="1"/>
          </p:cNvPicPr>
          <p:nvPr/>
        </p:nvPicPr>
        <p:blipFill>
          <a:blip r:embed="rId3"/>
          <a:stretch>
            <a:fillRect/>
          </a:stretch>
        </p:blipFill>
        <p:spPr>
          <a:xfrm>
            <a:off x="940529" y="2358167"/>
            <a:ext cx="7315200" cy="202489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218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Accessing the Flexible Benefits Premium Tool</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13</a:t>
            </a:fld>
            <a:endParaRPr lang="en-US"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2367AF90-99AB-449B-BE8D-7C40E476A00E}"/>
              </a:ext>
            </a:extLst>
          </p:cNvPr>
          <p:cNvSpPr txBox="1"/>
          <p:nvPr/>
        </p:nvSpPr>
        <p:spPr>
          <a:xfrm>
            <a:off x="914400" y="2037806"/>
            <a:ext cx="7289074" cy="666478"/>
          </a:xfrm>
          <a:prstGeom prst="rect">
            <a:avLst/>
          </a:prstGeom>
          <a:noFill/>
        </p:spPr>
        <p:txBody>
          <a:bodyPr wrap="square" lIns="0" tIns="0" rIns="0" bIns="0" rtlCol="0" anchor="ctr">
            <a:noAutofit/>
          </a:bodyPr>
          <a:lstStyle/>
          <a:p>
            <a:r>
              <a:rPr lang="en-US" dirty="0">
                <a:latin typeface="Helvetica" panose="020B0604020202020204" pitchFamily="34" charset="0"/>
                <a:cs typeface="Helvetica" panose="020B0604020202020204" pitchFamily="34" charset="0"/>
              </a:rPr>
              <a:t>The </a:t>
            </a:r>
            <a:r>
              <a:rPr lang="en-US" b="1" dirty="0">
                <a:latin typeface="Helvetica" panose="020B0604020202020204" pitchFamily="34" charset="0"/>
                <a:cs typeface="Helvetica" panose="020B0604020202020204" pitchFamily="34" charset="0"/>
              </a:rPr>
              <a:t>Footer</a:t>
            </a:r>
            <a:r>
              <a:rPr lang="en-US" dirty="0">
                <a:latin typeface="Helvetica" panose="020B0604020202020204" pitchFamily="34" charset="0"/>
                <a:cs typeface="Helvetica" panose="020B0604020202020204" pitchFamily="34" charset="0"/>
              </a:rPr>
              <a:t> appears at the bottom of all GaBreeze pages. </a:t>
            </a:r>
          </a:p>
          <a:p>
            <a:r>
              <a:rPr lang="en-US" dirty="0">
                <a:latin typeface="Helvetica" panose="020B0604020202020204" pitchFamily="34" charset="0"/>
                <a:cs typeface="Helvetica" panose="020B0604020202020204" pitchFamily="34" charset="0"/>
              </a:rPr>
              <a:t>It also contains a link to </a:t>
            </a:r>
            <a:r>
              <a:rPr lang="en-US" b="1" dirty="0">
                <a:latin typeface="Helvetica" panose="020B0604020202020204" pitchFamily="34" charset="0"/>
                <a:cs typeface="Helvetica" panose="020B0604020202020204" pitchFamily="34" charset="0"/>
              </a:rPr>
              <a:t>Administrative Tools</a:t>
            </a:r>
            <a:r>
              <a:rPr lang="en-US" dirty="0">
                <a:latin typeface="Helvetica" panose="020B0604020202020204" pitchFamily="34" charset="0"/>
                <a:cs typeface="Helvetica" panose="020B0604020202020204" pitchFamily="34" charset="0"/>
              </a:rPr>
              <a:t>. </a:t>
            </a:r>
          </a:p>
        </p:txBody>
      </p:sp>
      <p:pic>
        <p:nvPicPr>
          <p:cNvPr id="9" name="Picture 8">
            <a:extLst>
              <a:ext uri="{FF2B5EF4-FFF2-40B4-BE49-F238E27FC236}">
                <a16:creationId xmlns:a16="http://schemas.microsoft.com/office/drawing/2014/main" id="{DAB33FEF-4CEA-40AD-B0CC-D57F30B8CC0B}"/>
              </a:ext>
            </a:extLst>
          </p:cNvPr>
          <p:cNvPicPr>
            <a:picLocks noChangeAspect="1"/>
          </p:cNvPicPr>
          <p:nvPr/>
        </p:nvPicPr>
        <p:blipFill>
          <a:blip r:embed="rId3"/>
          <a:stretch>
            <a:fillRect/>
          </a:stretch>
        </p:blipFill>
        <p:spPr>
          <a:xfrm>
            <a:off x="914400" y="2837137"/>
            <a:ext cx="7315200" cy="2071171"/>
          </a:xfrm>
          <a:prstGeom prst="rect">
            <a:avLst/>
          </a:prstGeom>
        </p:spPr>
      </p:pic>
    </p:spTree>
    <p:extLst>
      <p:ext uri="{BB962C8B-B14F-4D97-AF65-F5344CB8AC3E}">
        <p14:creationId xmlns:p14="http://schemas.microsoft.com/office/powerpoint/2010/main" val="28468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DA9452F9-9644-448F-A9E2-8EA728A14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783" y="1417638"/>
            <a:ext cx="5964787" cy="4841766"/>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Flexible Benefits Premium Dashboard</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14</a:t>
            </a:fld>
            <a:endParaRPr lang="en-US" dirty="0">
              <a:latin typeface="Helvetica" panose="020B0604020202020204" pitchFamily="34" charset="0"/>
              <a:cs typeface="Helvetica" panose="020B0604020202020204" pitchFamily="34" charset="0"/>
            </a:endParaRPr>
          </a:p>
        </p:txBody>
      </p:sp>
      <p:cxnSp>
        <p:nvCxnSpPr>
          <p:cNvPr id="16" name="Straight Arrow Connector 15">
            <a:extLst>
              <a:ext uri="{FF2B5EF4-FFF2-40B4-BE49-F238E27FC236}">
                <a16:creationId xmlns:a16="http://schemas.microsoft.com/office/drawing/2014/main" id="{721BEABB-263B-449B-82B8-AB7392181BA2}"/>
              </a:ext>
            </a:extLst>
          </p:cNvPr>
          <p:cNvCxnSpPr>
            <a:cxnSpLocks/>
          </p:cNvCxnSpPr>
          <p:nvPr/>
        </p:nvCxnSpPr>
        <p:spPr>
          <a:xfrm>
            <a:off x="1271531" y="3024295"/>
            <a:ext cx="853983"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31">
            <a:extLst>
              <a:ext uri="{FF2B5EF4-FFF2-40B4-BE49-F238E27FC236}">
                <a16:creationId xmlns:a16="http://schemas.microsoft.com/office/drawing/2014/main" id="{2385A2B8-87A7-45ED-BEDE-868135AABF35}"/>
              </a:ext>
            </a:extLst>
          </p:cNvPr>
          <p:cNvSpPr txBox="1"/>
          <p:nvPr/>
        </p:nvSpPr>
        <p:spPr>
          <a:xfrm>
            <a:off x="95669" y="1488383"/>
            <a:ext cx="1506388" cy="2762754"/>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The dashboard provides a quick view of the amount due, current, payment received, and the total outstanding amount. </a:t>
            </a:r>
          </a:p>
        </p:txBody>
      </p:sp>
      <p:cxnSp>
        <p:nvCxnSpPr>
          <p:cNvPr id="18" name="Straight Arrow Connector 17">
            <a:extLst>
              <a:ext uri="{FF2B5EF4-FFF2-40B4-BE49-F238E27FC236}">
                <a16:creationId xmlns:a16="http://schemas.microsoft.com/office/drawing/2014/main" id="{5FE5CD3D-AD32-4BC5-A1AE-AC68E4B99F67}"/>
              </a:ext>
            </a:extLst>
          </p:cNvPr>
          <p:cNvCxnSpPr>
            <a:cxnSpLocks/>
          </p:cNvCxnSpPr>
          <p:nvPr/>
        </p:nvCxnSpPr>
        <p:spPr>
          <a:xfrm flipH="1">
            <a:off x="5390786" y="4142983"/>
            <a:ext cx="1117965"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CEFCFCD3-296E-49D3-B16A-DB5CCC743469}"/>
              </a:ext>
            </a:extLst>
          </p:cNvPr>
          <p:cNvSpPr txBox="1"/>
          <p:nvPr/>
        </p:nvSpPr>
        <p:spPr>
          <a:xfrm>
            <a:off x="5790116" y="3683145"/>
            <a:ext cx="2811656" cy="1335627"/>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Convenient navigation to download invoices, view statement details, download participant details, and make payments. </a:t>
            </a:r>
          </a:p>
        </p:txBody>
      </p:sp>
      <p:cxnSp>
        <p:nvCxnSpPr>
          <p:cNvPr id="19" name="Straight Arrow Connector 18">
            <a:extLst>
              <a:ext uri="{FF2B5EF4-FFF2-40B4-BE49-F238E27FC236}">
                <a16:creationId xmlns:a16="http://schemas.microsoft.com/office/drawing/2014/main" id="{E8977F62-D68B-4515-9D77-404B2AF86867}"/>
              </a:ext>
            </a:extLst>
          </p:cNvPr>
          <p:cNvCxnSpPr>
            <a:cxnSpLocks/>
          </p:cNvCxnSpPr>
          <p:nvPr/>
        </p:nvCxnSpPr>
        <p:spPr>
          <a:xfrm>
            <a:off x="1190274" y="4880298"/>
            <a:ext cx="853983"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5" name="TextBox 14">
            <a:extLst>
              <a:ext uri="{FF2B5EF4-FFF2-40B4-BE49-F238E27FC236}">
                <a16:creationId xmlns:a16="http://schemas.microsoft.com/office/drawing/2014/main" id="{BE075596-939B-4582-890D-374C182CEE06}"/>
              </a:ext>
            </a:extLst>
          </p:cNvPr>
          <p:cNvSpPr txBox="1"/>
          <p:nvPr/>
        </p:nvSpPr>
        <p:spPr>
          <a:xfrm>
            <a:off x="219932" y="4560750"/>
            <a:ext cx="1450792" cy="958738"/>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View your most recent payment. </a:t>
            </a:r>
          </a:p>
        </p:txBody>
      </p:sp>
    </p:spTree>
    <p:extLst>
      <p:ext uri="{BB962C8B-B14F-4D97-AF65-F5344CB8AC3E}">
        <p14:creationId xmlns:p14="http://schemas.microsoft.com/office/powerpoint/2010/main" val="380305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1C54D1BA-F925-4A05-AB61-F1A358C9A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74" y="1114037"/>
            <a:ext cx="6693514" cy="5433292"/>
          </a:xfrm>
          <a:prstGeom prst="rect">
            <a:avLst/>
          </a:prstGeom>
          <a:solidFill>
            <a:schemeClr val="bg1"/>
          </a:solidFill>
          <a:ln w="3175">
            <a:solidFill>
              <a:schemeClr val="accent4"/>
            </a:solidFill>
          </a:ln>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Flexible Benefits Premium Dashboard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15</a:t>
            </a:fld>
            <a:endParaRPr lang="en-US" dirty="0">
              <a:latin typeface="Helvetica" panose="020B0604020202020204" pitchFamily="34" charset="0"/>
              <a:cs typeface="Helvetica" panose="020B0604020202020204" pitchFamily="34" charset="0"/>
            </a:endParaRPr>
          </a:p>
        </p:txBody>
      </p:sp>
      <p:cxnSp>
        <p:nvCxnSpPr>
          <p:cNvPr id="18" name="Straight Arrow Connector 17">
            <a:extLst>
              <a:ext uri="{FF2B5EF4-FFF2-40B4-BE49-F238E27FC236}">
                <a16:creationId xmlns:a16="http://schemas.microsoft.com/office/drawing/2014/main" id="{5FE5CD3D-AD32-4BC5-A1AE-AC68E4B99F67}"/>
              </a:ext>
            </a:extLst>
          </p:cNvPr>
          <p:cNvCxnSpPr>
            <a:cxnSpLocks/>
          </p:cNvCxnSpPr>
          <p:nvPr/>
        </p:nvCxnSpPr>
        <p:spPr>
          <a:xfrm flipH="1">
            <a:off x="6607936" y="2641920"/>
            <a:ext cx="1217506" cy="405327"/>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20" name="TextBox 19">
            <a:extLst>
              <a:ext uri="{FF2B5EF4-FFF2-40B4-BE49-F238E27FC236}">
                <a16:creationId xmlns:a16="http://schemas.microsoft.com/office/drawing/2014/main" id="{E17D029F-0FC1-4513-AEF9-2309C92083C5}"/>
              </a:ext>
            </a:extLst>
          </p:cNvPr>
          <p:cNvSpPr txBox="1"/>
          <p:nvPr/>
        </p:nvSpPr>
        <p:spPr>
          <a:xfrm>
            <a:off x="7366001" y="2249555"/>
            <a:ext cx="1320799" cy="130666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Keep track of the steps in the payment process. </a:t>
            </a:r>
          </a:p>
        </p:txBody>
      </p:sp>
      <p:cxnSp>
        <p:nvCxnSpPr>
          <p:cNvPr id="22" name="Straight Arrow Connector 21">
            <a:extLst>
              <a:ext uri="{FF2B5EF4-FFF2-40B4-BE49-F238E27FC236}">
                <a16:creationId xmlns:a16="http://schemas.microsoft.com/office/drawing/2014/main" id="{73D7DEA7-5588-43A8-BC78-2D48EB963309}"/>
              </a:ext>
            </a:extLst>
          </p:cNvPr>
          <p:cNvCxnSpPr>
            <a:cxnSpLocks/>
          </p:cNvCxnSpPr>
          <p:nvPr/>
        </p:nvCxnSpPr>
        <p:spPr>
          <a:xfrm flipH="1">
            <a:off x="6607936" y="4074934"/>
            <a:ext cx="1117965" cy="225217"/>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a:extLst>
              <a:ext uri="{FF2B5EF4-FFF2-40B4-BE49-F238E27FC236}">
                <a16:creationId xmlns:a16="http://schemas.microsoft.com/office/drawing/2014/main" id="{22630C0D-F8C8-4A7F-9524-3600F7EDA138}"/>
              </a:ext>
            </a:extLst>
          </p:cNvPr>
          <p:cNvCxnSpPr>
            <a:cxnSpLocks/>
          </p:cNvCxnSpPr>
          <p:nvPr/>
        </p:nvCxnSpPr>
        <p:spPr>
          <a:xfrm flipH="1">
            <a:off x="6435323" y="5524433"/>
            <a:ext cx="1117965"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B34753B6-4EC4-4EEC-8925-688B5CCC9837}"/>
              </a:ext>
            </a:extLst>
          </p:cNvPr>
          <p:cNvSpPr txBox="1"/>
          <p:nvPr/>
        </p:nvSpPr>
        <p:spPr>
          <a:xfrm>
            <a:off x="7366001" y="3706905"/>
            <a:ext cx="1320799" cy="681225"/>
          </a:xfrm>
          <a:prstGeom prst="rect">
            <a:avLst/>
          </a:prstGeom>
          <a:solidFill>
            <a:schemeClr val="bg1"/>
          </a:solidFill>
          <a:ln w="3175"/>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Get help and support.</a:t>
            </a:r>
          </a:p>
        </p:txBody>
      </p:sp>
      <p:sp>
        <p:nvSpPr>
          <p:cNvPr id="23" name="TextBox 22">
            <a:extLst>
              <a:ext uri="{FF2B5EF4-FFF2-40B4-BE49-F238E27FC236}">
                <a16:creationId xmlns:a16="http://schemas.microsoft.com/office/drawing/2014/main" id="{11FF7375-954E-4740-97B9-F9297A52E843}"/>
              </a:ext>
            </a:extLst>
          </p:cNvPr>
          <p:cNvSpPr txBox="1"/>
          <p:nvPr/>
        </p:nvSpPr>
        <p:spPr>
          <a:xfrm>
            <a:off x="7166919" y="4549222"/>
            <a:ext cx="1734058" cy="174391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View a summary of premiums by coverage month. Hover over the third bar to see graphic legend.</a:t>
            </a:r>
          </a:p>
        </p:txBody>
      </p:sp>
    </p:spTree>
    <p:extLst>
      <p:ext uri="{BB962C8B-B14F-4D97-AF65-F5344CB8AC3E}">
        <p14:creationId xmlns:p14="http://schemas.microsoft.com/office/powerpoint/2010/main" val="135084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Flexible Benefits Premium Dashboard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16</a:t>
            </a:fld>
            <a:endParaRPr lang="en-US" dirty="0">
              <a:latin typeface="Helvetica" panose="020B0604020202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E17D029F-0FC1-4513-AEF9-2309C92083C5}"/>
              </a:ext>
            </a:extLst>
          </p:cNvPr>
          <p:cNvSpPr txBox="1"/>
          <p:nvPr/>
        </p:nvSpPr>
        <p:spPr>
          <a:xfrm>
            <a:off x="422787" y="1652694"/>
            <a:ext cx="1567407" cy="1759975"/>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Past due amounts display here.</a:t>
            </a:r>
          </a:p>
        </p:txBody>
      </p:sp>
      <p:pic>
        <p:nvPicPr>
          <p:cNvPr id="11" name="Picture 2">
            <a:extLst>
              <a:ext uri="{FF2B5EF4-FFF2-40B4-BE49-F238E27FC236}">
                <a16:creationId xmlns:a16="http://schemas.microsoft.com/office/drawing/2014/main" id="{BD196BEF-4806-4550-8973-915A291BC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215" y="1417638"/>
            <a:ext cx="5863632" cy="4764132"/>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1EAB436B-8EE0-4993-91C1-31ED723799D0}"/>
              </a:ext>
            </a:extLst>
          </p:cNvPr>
          <p:cNvCxnSpPr>
            <a:cxnSpLocks/>
          </p:cNvCxnSpPr>
          <p:nvPr/>
        </p:nvCxnSpPr>
        <p:spPr>
          <a:xfrm>
            <a:off x="2028615" y="2532682"/>
            <a:ext cx="853983"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0533917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610022F-D789-4AD9-B075-2AFFBD23C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606" y="1372726"/>
            <a:ext cx="5739805" cy="4586747"/>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Flexible Benefits Premium Dashboard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17</a:t>
            </a:fld>
            <a:endParaRPr lang="en-US" dirty="0">
              <a:latin typeface="Helvetica" panose="020B0604020202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E17D029F-0FC1-4513-AEF9-2309C92083C5}"/>
              </a:ext>
            </a:extLst>
          </p:cNvPr>
          <p:cNvSpPr txBox="1"/>
          <p:nvPr/>
        </p:nvSpPr>
        <p:spPr>
          <a:xfrm>
            <a:off x="240534" y="1723348"/>
            <a:ext cx="1887793" cy="1285323"/>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Overpayments for the prior month display here.</a:t>
            </a:r>
          </a:p>
        </p:txBody>
      </p:sp>
      <p:cxnSp>
        <p:nvCxnSpPr>
          <p:cNvPr id="13" name="Straight Arrow Connector 12">
            <a:extLst>
              <a:ext uri="{FF2B5EF4-FFF2-40B4-BE49-F238E27FC236}">
                <a16:creationId xmlns:a16="http://schemas.microsoft.com/office/drawing/2014/main" id="{1EAB436B-8EE0-4993-91C1-31ED723799D0}"/>
              </a:ext>
            </a:extLst>
          </p:cNvPr>
          <p:cNvCxnSpPr>
            <a:cxnSpLocks/>
          </p:cNvCxnSpPr>
          <p:nvPr/>
        </p:nvCxnSpPr>
        <p:spPr>
          <a:xfrm>
            <a:off x="2128327" y="2473688"/>
            <a:ext cx="1784912"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2730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05479DC-FADA-44B3-9C93-ED978C029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851" y="1684020"/>
            <a:ext cx="5848309" cy="4673454"/>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a:xfrm>
            <a:off x="457200" y="136525"/>
            <a:ext cx="8229600" cy="1143000"/>
          </a:xfrm>
        </p:spPr>
        <p:txBody>
          <a:bodyPr>
            <a:normAutofit/>
          </a:bodyPr>
          <a:lstStyle/>
          <a:p>
            <a:r>
              <a:rPr lang="en-US" dirty="0"/>
              <a:t>Dashboard: Four Navigation Buttons Guide You to Key Processing Steps</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18</a:t>
            </a:fld>
            <a:endParaRPr lang="en-US" dirty="0">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A48682B4-AF17-4BDF-99B9-FFDB02C555DD}"/>
              </a:ext>
            </a:extLst>
          </p:cNvPr>
          <p:cNvSpPr/>
          <p:nvPr/>
        </p:nvSpPr>
        <p:spPr>
          <a:xfrm>
            <a:off x="2241754" y="4112834"/>
            <a:ext cx="2713703" cy="548640"/>
          </a:xfrm>
          <a:prstGeom prst="rect">
            <a:avLst/>
          </a:prstGeom>
          <a:noFill/>
          <a:ln w="31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6" name="Rectangle 5">
            <a:extLst>
              <a:ext uri="{FF2B5EF4-FFF2-40B4-BE49-F238E27FC236}">
                <a16:creationId xmlns:a16="http://schemas.microsoft.com/office/drawing/2014/main" id="{ED3C1671-53C4-4D86-BBA4-59EE3B31C4DA}"/>
              </a:ext>
            </a:extLst>
          </p:cNvPr>
          <p:cNvSpPr/>
          <p:nvPr/>
        </p:nvSpPr>
        <p:spPr>
          <a:xfrm>
            <a:off x="7422889" y="1554480"/>
            <a:ext cx="449580" cy="259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cxnSp>
        <p:nvCxnSpPr>
          <p:cNvPr id="9" name="Straight Arrow Connector 8">
            <a:extLst>
              <a:ext uri="{FF2B5EF4-FFF2-40B4-BE49-F238E27FC236}">
                <a16:creationId xmlns:a16="http://schemas.microsoft.com/office/drawing/2014/main" id="{F3E5E0CC-4164-14DB-FF05-F3D77F9F0D65}"/>
              </a:ext>
            </a:extLst>
          </p:cNvPr>
          <p:cNvCxnSpPr>
            <a:cxnSpLocks/>
          </p:cNvCxnSpPr>
          <p:nvPr/>
        </p:nvCxnSpPr>
        <p:spPr>
          <a:xfrm>
            <a:off x="1111684" y="4524336"/>
            <a:ext cx="1784912"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3" name="TextBox 2">
            <a:extLst>
              <a:ext uri="{FF2B5EF4-FFF2-40B4-BE49-F238E27FC236}">
                <a16:creationId xmlns:a16="http://schemas.microsoft.com/office/drawing/2014/main" id="{126EF9C8-00B9-3D3F-CFEB-781DED882E35}"/>
              </a:ext>
            </a:extLst>
          </p:cNvPr>
          <p:cNvSpPr txBox="1"/>
          <p:nvPr/>
        </p:nvSpPr>
        <p:spPr>
          <a:xfrm>
            <a:off x="252114" y="3470172"/>
            <a:ext cx="1887793" cy="1285323"/>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Select these buttons to complete your monthly processing steps</a:t>
            </a:r>
          </a:p>
        </p:txBody>
      </p:sp>
    </p:spTree>
    <p:extLst>
      <p:ext uri="{BB962C8B-B14F-4D97-AF65-F5344CB8AC3E}">
        <p14:creationId xmlns:p14="http://schemas.microsoft.com/office/powerpoint/2010/main" val="227017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Download Invoice </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19</a:t>
            </a:fld>
            <a:endParaRPr lang="en-US" dirty="0"/>
          </a:p>
        </p:txBody>
      </p:sp>
      <p:sp>
        <p:nvSpPr>
          <p:cNvPr id="8" name="Content Placeholder 8">
            <a:extLst>
              <a:ext uri="{FF2B5EF4-FFF2-40B4-BE49-F238E27FC236}">
                <a16:creationId xmlns:a16="http://schemas.microsoft.com/office/drawing/2014/main" id="{A7867435-ECCD-4955-92D4-F28286B3FA58}"/>
              </a:ext>
            </a:extLst>
          </p:cNvPr>
          <p:cNvSpPr txBox="1">
            <a:spLocks/>
          </p:cNvSpPr>
          <p:nvPr/>
        </p:nvSpPr>
        <p:spPr>
          <a:xfrm>
            <a:off x="565354" y="1282470"/>
            <a:ext cx="3400590" cy="4469744"/>
          </a:xfrm>
          <a:prstGeom prst="rect">
            <a:avLst/>
          </a:prstGeom>
        </p:spPr>
        <p:txBody>
          <a:bodyPr vert="horz" lIns="91440" tIns="0" rIns="91440" bIns="0" rtlCol="0">
            <a:noAutofit/>
          </a:bodyPr>
          <a:lst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chemeClr val="tx2"/>
                </a:solidFill>
                <a:latin typeface="Helvetica" panose="020B0604020202020204" pitchFamily="34" charset="0"/>
                <a:ea typeface="+mn-ea"/>
                <a:cs typeface="Helvetica" panose="020B0604020202020204" pitchFamily="34" charset="0"/>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800" dirty="0">
                <a:effectLst/>
              </a:rPr>
              <a:t>Click </a:t>
            </a:r>
            <a:r>
              <a:rPr lang="en-US" sz="1800" b="1" dirty="0">
                <a:effectLst/>
              </a:rPr>
              <a:t>Download Invoice </a:t>
            </a:r>
            <a:r>
              <a:rPr lang="en-US" sz="1800" dirty="0"/>
              <a:t>to download, view, and/or print. </a:t>
            </a:r>
            <a:br>
              <a:rPr lang="en-US" sz="1800" dirty="0"/>
            </a:br>
            <a:br>
              <a:rPr lang="en-US" sz="1800" dirty="0"/>
            </a:br>
            <a:r>
              <a:rPr lang="en-US" sz="1800" dirty="0">
                <a:effectLst/>
              </a:rPr>
              <a:t>The invoice includes:</a:t>
            </a:r>
            <a:endParaRPr lang="en-US" sz="1800" b="1" dirty="0"/>
          </a:p>
          <a:p>
            <a:pPr marL="182563" indent="-182563"/>
            <a:r>
              <a:rPr lang="en-US" sz="1800" dirty="0"/>
              <a:t>Covered plans</a:t>
            </a:r>
          </a:p>
          <a:p>
            <a:pPr marL="182563" indent="-182563"/>
            <a:r>
              <a:rPr lang="en-US" sz="1800" dirty="0"/>
              <a:t>Number of participants</a:t>
            </a:r>
          </a:p>
          <a:p>
            <a:pPr marL="182563" indent="-182563"/>
            <a:r>
              <a:rPr lang="en-US" sz="1800" dirty="0"/>
              <a:t>Amounts due</a:t>
            </a:r>
          </a:p>
          <a:p>
            <a:pPr marL="182563" indent="-182563"/>
            <a:r>
              <a:rPr lang="en-US" sz="1800" b="1" dirty="0"/>
              <a:t>New invoice total</a:t>
            </a:r>
          </a:p>
          <a:p>
            <a:pPr marL="0" indent="0">
              <a:buNone/>
            </a:pPr>
            <a:endParaRPr lang="en-US" sz="1800" dirty="0"/>
          </a:p>
          <a:p>
            <a:pPr marL="0" indent="0">
              <a:buNone/>
            </a:pPr>
            <a:r>
              <a:rPr lang="en-US" sz="1800" dirty="0"/>
              <a:t>Please pay the amount in full. </a:t>
            </a:r>
          </a:p>
          <a:p>
            <a:pPr marL="0" indent="0">
              <a:buNone/>
            </a:pPr>
            <a:r>
              <a:rPr lang="en-US" sz="1800" dirty="0"/>
              <a:t>Make any necessary eligibility and/or HR updates with your HR/Payroll team or in the Employer Website tool </a:t>
            </a:r>
            <a:br>
              <a:rPr lang="en-US" sz="1800" dirty="0"/>
            </a:br>
            <a:r>
              <a:rPr lang="en-US" sz="1800" dirty="0"/>
              <a:t>(manual entities only). </a:t>
            </a:r>
          </a:p>
          <a:p>
            <a:pPr marL="182563" indent="-182563"/>
            <a:endParaRPr lang="en-US" sz="1800" dirty="0"/>
          </a:p>
        </p:txBody>
      </p:sp>
      <p:pic>
        <p:nvPicPr>
          <p:cNvPr id="11" name="Picture 10">
            <a:extLst>
              <a:ext uri="{FF2B5EF4-FFF2-40B4-BE49-F238E27FC236}">
                <a16:creationId xmlns:a16="http://schemas.microsoft.com/office/drawing/2014/main" id="{DE32C8D8-0A8C-4AB1-8F03-4BE1AFB4A9BA}"/>
              </a:ext>
            </a:extLst>
          </p:cNvPr>
          <p:cNvPicPr>
            <a:picLocks noChangeAspect="1"/>
          </p:cNvPicPr>
          <p:nvPr/>
        </p:nvPicPr>
        <p:blipFill>
          <a:blip r:embed="rId3"/>
          <a:stretch>
            <a:fillRect/>
          </a:stretch>
        </p:blipFill>
        <p:spPr>
          <a:xfrm>
            <a:off x="4259179" y="1182447"/>
            <a:ext cx="3638473" cy="2769514"/>
          </a:xfrm>
          <a:prstGeom prst="rect">
            <a:avLst/>
          </a:prstGeom>
        </p:spPr>
      </p:pic>
      <p:pic>
        <p:nvPicPr>
          <p:cNvPr id="13" name="Picture 12">
            <a:extLst>
              <a:ext uri="{FF2B5EF4-FFF2-40B4-BE49-F238E27FC236}">
                <a16:creationId xmlns:a16="http://schemas.microsoft.com/office/drawing/2014/main" id="{BA7A65F3-5B33-4FC7-99AB-671C55C8E195}"/>
              </a:ext>
            </a:extLst>
          </p:cNvPr>
          <p:cNvPicPr>
            <a:picLocks noChangeAspect="1"/>
          </p:cNvPicPr>
          <p:nvPr/>
        </p:nvPicPr>
        <p:blipFill>
          <a:blip r:embed="rId4"/>
          <a:stretch>
            <a:fillRect/>
          </a:stretch>
        </p:blipFill>
        <p:spPr>
          <a:xfrm>
            <a:off x="4259179" y="3951961"/>
            <a:ext cx="3539610" cy="2518569"/>
          </a:xfrm>
          <a:prstGeom prst="rect">
            <a:avLst/>
          </a:prstGeom>
        </p:spPr>
      </p:pic>
    </p:spTree>
    <p:extLst>
      <p:ext uri="{BB962C8B-B14F-4D97-AF65-F5344CB8AC3E}">
        <p14:creationId xmlns:p14="http://schemas.microsoft.com/office/powerpoint/2010/main" val="5600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12C289-5088-4D4A-B928-B1F97AF4DD03}"/>
              </a:ext>
            </a:extLst>
          </p:cNvPr>
          <p:cNvSpPr>
            <a:spLocks noGrp="1"/>
          </p:cNvSpPr>
          <p:nvPr>
            <p:ph type="sldNum" sz="quarter" idx="13"/>
          </p:nvPr>
        </p:nvSpPr>
        <p:spPr/>
        <p:txBody>
          <a:bodyPr/>
          <a:lstStyle/>
          <a:p>
            <a:fld id="{CCE7EACD-A346-A34B-BBAF-EF458C812BA9}" type="slidenum">
              <a:rPr lang="en-US" smtClean="0"/>
              <a:pPr/>
              <a:t>2</a:t>
            </a:fld>
            <a:endParaRPr lang="en-US" dirty="0"/>
          </a:p>
        </p:txBody>
      </p:sp>
      <p:sp>
        <p:nvSpPr>
          <p:cNvPr id="2" name="Title 1">
            <a:extLst>
              <a:ext uri="{FF2B5EF4-FFF2-40B4-BE49-F238E27FC236}">
                <a16:creationId xmlns:a16="http://schemas.microsoft.com/office/drawing/2014/main" id="{A079C8EC-5D9A-423D-9AAC-FB7CE3EC93EC}"/>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Agenda</a:t>
            </a:r>
          </a:p>
        </p:txBody>
      </p:sp>
      <p:sp>
        <p:nvSpPr>
          <p:cNvPr id="3" name="Content Placeholder 2">
            <a:extLst>
              <a:ext uri="{FF2B5EF4-FFF2-40B4-BE49-F238E27FC236}">
                <a16:creationId xmlns:a16="http://schemas.microsoft.com/office/drawing/2014/main" id="{BDFD9F0F-0B62-4262-B822-AB24D9A6735F}"/>
              </a:ext>
            </a:extLst>
          </p:cNvPr>
          <p:cNvSpPr>
            <a:spLocks noGrp="1"/>
          </p:cNvSpPr>
          <p:nvPr>
            <p:ph idx="4294967295"/>
          </p:nvPr>
        </p:nvSpPr>
        <p:spPr>
          <a:xfrm>
            <a:off x="304800" y="1625602"/>
            <a:ext cx="7924800" cy="4525963"/>
          </a:xfrm>
        </p:spPr>
        <p:txBody>
          <a:bodyPr>
            <a:normAutofit/>
          </a:bodyPr>
          <a:lstStyle/>
          <a:p>
            <a:r>
              <a:rPr lang="en-US" sz="1800" dirty="0">
                <a:latin typeface="Helvetica" panose="020B0604020202020204" pitchFamily="34" charset="0"/>
                <a:cs typeface="Helvetica" panose="020B0604020202020204" pitchFamily="34" charset="0"/>
              </a:rPr>
              <a:t>Overview of the new tool</a:t>
            </a:r>
          </a:p>
          <a:p>
            <a:r>
              <a:rPr lang="en-US" sz="1800" dirty="0">
                <a:latin typeface="Helvetica" panose="020B0604020202020204" pitchFamily="34" charset="0"/>
                <a:cs typeface="Helvetica" panose="020B0604020202020204" pitchFamily="34" charset="0"/>
              </a:rPr>
              <a:t>What is changing and why?</a:t>
            </a:r>
          </a:p>
          <a:p>
            <a:pPr marL="342891" lvl="1">
              <a:buClr>
                <a:srgbClr val="9E2482"/>
              </a:buClr>
              <a:buFont typeface="Wingdings" charset="2"/>
              <a:buChar char="§"/>
            </a:pPr>
            <a:r>
              <a:rPr lang="en-US" sz="1800" dirty="0">
                <a:latin typeface="Helvetica" panose="020B0604020202020204" pitchFamily="34" charset="0"/>
                <a:cs typeface="Helvetica" panose="020B0604020202020204" pitchFamily="34" charset="0"/>
              </a:rPr>
              <a:t>Deep dive of the new online tool: Flexible Benefits Premium</a:t>
            </a:r>
          </a:p>
          <a:p>
            <a:r>
              <a:rPr lang="en-US" sz="1800" dirty="0">
                <a:latin typeface="Helvetica" panose="020B0604020202020204" pitchFamily="34" charset="0"/>
                <a:cs typeface="Helvetica" panose="020B0604020202020204" pitchFamily="34" charset="0"/>
              </a:rPr>
              <a:t>Live demonstration</a:t>
            </a:r>
          </a:p>
          <a:p>
            <a:r>
              <a:rPr lang="en-US" sz="1800" dirty="0">
                <a:latin typeface="Helvetica" panose="020B0604020202020204" pitchFamily="34" charset="0"/>
                <a:cs typeface="Helvetica" panose="020B0604020202020204" pitchFamily="34" charset="0"/>
              </a:rPr>
              <a:t>Your role</a:t>
            </a:r>
          </a:p>
          <a:p>
            <a:r>
              <a:rPr lang="en-US" sz="1800" dirty="0">
                <a:latin typeface="Helvetica" panose="020B0604020202020204" pitchFamily="34" charset="0"/>
                <a:cs typeface="Helvetica" panose="020B0604020202020204" pitchFamily="34" charset="0"/>
              </a:rPr>
              <a:t>Timeline and support</a:t>
            </a:r>
          </a:p>
          <a:p>
            <a:r>
              <a:rPr lang="en-US" sz="1800" dirty="0">
                <a:latin typeface="Helvetica" panose="020B0604020202020204" pitchFamily="34" charset="0"/>
                <a:cs typeface="Helvetica" panose="020B0604020202020204" pitchFamily="34" charset="0"/>
              </a:rPr>
              <a:t>Questions and discussion</a:t>
            </a:r>
          </a:p>
          <a:p>
            <a:r>
              <a:rPr lang="en-US" sz="1800" dirty="0">
                <a:latin typeface="Helvetica" panose="020B0604020202020204" pitchFamily="34" charset="0"/>
                <a:cs typeface="Helvetica" panose="020B0604020202020204" pitchFamily="34" charset="0"/>
              </a:rPr>
              <a:t>Wrap-up and next steps</a:t>
            </a:r>
          </a:p>
        </p:txBody>
      </p:sp>
    </p:spTree>
    <p:extLst>
      <p:ext uri="{BB962C8B-B14F-4D97-AF65-F5344CB8AC3E}">
        <p14:creationId xmlns:p14="http://schemas.microsoft.com/office/powerpoint/2010/main" val="171726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Download Invoice (cont.) </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20</a:t>
            </a:fld>
            <a:endParaRPr lang="en-US" dirty="0"/>
          </a:p>
        </p:txBody>
      </p:sp>
      <p:sp>
        <p:nvSpPr>
          <p:cNvPr id="8" name="Content Placeholder 8">
            <a:extLst>
              <a:ext uri="{FF2B5EF4-FFF2-40B4-BE49-F238E27FC236}">
                <a16:creationId xmlns:a16="http://schemas.microsoft.com/office/drawing/2014/main" id="{A7867435-ECCD-4955-92D4-F28286B3FA58}"/>
              </a:ext>
            </a:extLst>
          </p:cNvPr>
          <p:cNvSpPr txBox="1">
            <a:spLocks/>
          </p:cNvSpPr>
          <p:nvPr/>
        </p:nvSpPr>
        <p:spPr>
          <a:xfrm>
            <a:off x="565354" y="1282470"/>
            <a:ext cx="6800646" cy="3279698"/>
          </a:xfrm>
          <a:prstGeom prst="rect">
            <a:avLst/>
          </a:prstGeom>
        </p:spPr>
        <p:txBody>
          <a:bodyPr vert="horz" lIns="91440" tIns="0" rIns="91440" bIns="0" rtlCol="0">
            <a:noAutofit/>
          </a:bodyPr>
          <a:lst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chemeClr val="tx2"/>
                </a:solidFill>
                <a:latin typeface="Helvetica" panose="020B0604020202020204" pitchFamily="34" charset="0"/>
                <a:ea typeface="+mn-ea"/>
                <a:cs typeface="Helvetica" panose="020B0604020202020204" pitchFamily="34" charset="0"/>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chemeClr val="tx2"/>
                </a:solidFill>
                <a:latin typeface="Helvetica" panose="020B0604020202020204" pitchFamily="34" charset="0"/>
                <a:ea typeface="+mn-ea"/>
                <a:cs typeface="Helvetica"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1800" dirty="0"/>
              <a:t>Follow the instructions for paying your invoice.</a:t>
            </a:r>
            <a:endParaRPr lang="en-US" sz="1800" dirty="0">
              <a:effectLst/>
            </a:endParaRPr>
          </a:p>
          <a:p>
            <a:pPr marL="0" indent="0">
              <a:buFont typeface="Wingdings" charset="2"/>
              <a:buNone/>
            </a:pPr>
            <a:endParaRPr lang="en-US" sz="1800" dirty="0"/>
          </a:p>
          <a:p>
            <a:pPr marL="0" indent="0">
              <a:buFont typeface="Wingdings" charset="2"/>
              <a:buNone/>
            </a:pPr>
            <a:endParaRPr lang="en-US" sz="1800" dirty="0"/>
          </a:p>
          <a:p>
            <a:pPr marL="0" indent="0">
              <a:buFont typeface="Wingdings" charset="2"/>
              <a:buNone/>
            </a:pPr>
            <a:endParaRPr lang="en-US" sz="1800" dirty="0"/>
          </a:p>
        </p:txBody>
      </p:sp>
      <p:pic>
        <p:nvPicPr>
          <p:cNvPr id="16" name="Picture 15">
            <a:extLst>
              <a:ext uri="{FF2B5EF4-FFF2-40B4-BE49-F238E27FC236}">
                <a16:creationId xmlns:a16="http://schemas.microsoft.com/office/drawing/2014/main" id="{050EB67D-F731-4FC0-AE78-0F653E11DBA4}"/>
              </a:ext>
            </a:extLst>
          </p:cNvPr>
          <p:cNvPicPr>
            <a:picLocks noChangeAspect="1"/>
          </p:cNvPicPr>
          <p:nvPr/>
        </p:nvPicPr>
        <p:blipFill>
          <a:blip r:embed="rId3"/>
          <a:stretch>
            <a:fillRect/>
          </a:stretch>
        </p:blipFill>
        <p:spPr>
          <a:xfrm>
            <a:off x="1040777" y="1752040"/>
            <a:ext cx="6801961" cy="444946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0740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B45E3A4C-51C0-405C-92F0-5FDF8FFF4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73" y="1134879"/>
            <a:ext cx="5930369" cy="4769911"/>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a:xfrm>
            <a:off x="457200" y="202449"/>
            <a:ext cx="8229600" cy="1143000"/>
          </a:xfrm>
        </p:spPr>
        <p:txBody>
          <a:bodyPr/>
          <a:lstStyle/>
          <a:p>
            <a:r>
              <a:rPr lang="en-US" dirty="0"/>
              <a:t>Dashboard: View Statement Details</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21</a:t>
            </a:fld>
            <a:endParaRPr lang="en-US" dirty="0"/>
          </a:p>
        </p:txBody>
      </p:sp>
      <p:cxnSp>
        <p:nvCxnSpPr>
          <p:cNvPr id="9" name="Straight Arrow Connector 8">
            <a:extLst>
              <a:ext uri="{FF2B5EF4-FFF2-40B4-BE49-F238E27FC236}">
                <a16:creationId xmlns:a16="http://schemas.microsoft.com/office/drawing/2014/main" id="{D4DEB10C-231A-4EEB-B4F6-7E50F66E536B}"/>
              </a:ext>
            </a:extLst>
          </p:cNvPr>
          <p:cNvCxnSpPr>
            <a:cxnSpLocks/>
          </p:cNvCxnSpPr>
          <p:nvPr/>
        </p:nvCxnSpPr>
        <p:spPr>
          <a:xfrm>
            <a:off x="720578" y="2844006"/>
            <a:ext cx="1194823" cy="0"/>
          </a:xfrm>
          <a:prstGeom prst="straightConnector1">
            <a:avLst/>
          </a:prstGeom>
          <a:ln w="12700">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DFB75442-62FF-4362-AAB9-B7B158266613}"/>
              </a:ext>
            </a:extLst>
          </p:cNvPr>
          <p:cNvCxnSpPr>
            <a:cxnSpLocks/>
          </p:cNvCxnSpPr>
          <p:nvPr/>
        </p:nvCxnSpPr>
        <p:spPr>
          <a:xfrm flipH="1">
            <a:off x="7470188" y="2615985"/>
            <a:ext cx="1303421" cy="330033"/>
          </a:xfrm>
          <a:prstGeom prst="straightConnector1">
            <a:avLst/>
          </a:prstGeom>
          <a:ln w="12700">
            <a:tailEnd type="triangle"/>
          </a:ln>
        </p:spPr>
        <p:style>
          <a:lnRef idx="2">
            <a:schemeClr val="accent3"/>
          </a:lnRef>
          <a:fillRef idx="0">
            <a:schemeClr val="accent3"/>
          </a:fillRef>
          <a:effectRef idx="1">
            <a:schemeClr val="accent3"/>
          </a:effectRef>
          <a:fontRef idx="minor">
            <a:schemeClr val="tx1"/>
          </a:fontRef>
        </p:style>
      </p:cxnSp>
      <p:sp>
        <p:nvSpPr>
          <p:cNvPr id="12" name="Oval 11">
            <a:extLst>
              <a:ext uri="{FF2B5EF4-FFF2-40B4-BE49-F238E27FC236}">
                <a16:creationId xmlns:a16="http://schemas.microsoft.com/office/drawing/2014/main" id="{BB2BC8DD-838D-41CA-AA7F-227FFB428695}"/>
              </a:ext>
            </a:extLst>
          </p:cNvPr>
          <p:cNvSpPr/>
          <p:nvPr/>
        </p:nvSpPr>
        <p:spPr>
          <a:xfrm>
            <a:off x="6654886" y="2720381"/>
            <a:ext cx="815302" cy="528546"/>
          </a:xfrm>
          <a:prstGeom prst="ellipse">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0F5BC036-D916-4789-A865-90A155D840CB}"/>
              </a:ext>
            </a:extLst>
          </p:cNvPr>
          <p:cNvSpPr txBox="1"/>
          <p:nvPr/>
        </p:nvSpPr>
        <p:spPr>
          <a:xfrm>
            <a:off x="7640981" y="1571229"/>
            <a:ext cx="1442495" cy="1358202"/>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View a summary of the total outstanding premiums.</a:t>
            </a:r>
          </a:p>
        </p:txBody>
      </p:sp>
      <p:sp>
        <p:nvSpPr>
          <p:cNvPr id="6" name="TextBox 5">
            <a:extLst>
              <a:ext uri="{FF2B5EF4-FFF2-40B4-BE49-F238E27FC236}">
                <a16:creationId xmlns:a16="http://schemas.microsoft.com/office/drawing/2014/main" id="{4988A483-CE67-4505-9274-AF5110D71608}"/>
              </a:ext>
            </a:extLst>
          </p:cNvPr>
          <p:cNvSpPr txBox="1"/>
          <p:nvPr/>
        </p:nvSpPr>
        <p:spPr>
          <a:xfrm>
            <a:off x="108239" y="1467853"/>
            <a:ext cx="1582328" cy="221381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lgn="ctr">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pPr algn="l"/>
            <a:r>
              <a:rPr lang="en-US" dirty="0"/>
              <a:t>Select the appropriate blue button to download your invoice, download participant details or pay.</a:t>
            </a:r>
          </a:p>
        </p:txBody>
      </p:sp>
      <p:cxnSp>
        <p:nvCxnSpPr>
          <p:cNvPr id="16" name="Straight Arrow Connector 15">
            <a:extLst>
              <a:ext uri="{FF2B5EF4-FFF2-40B4-BE49-F238E27FC236}">
                <a16:creationId xmlns:a16="http://schemas.microsoft.com/office/drawing/2014/main" id="{6F773F14-D3B1-477E-8F14-3754D04BC29E}"/>
              </a:ext>
            </a:extLst>
          </p:cNvPr>
          <p:cNvCxnSpPr>
            <a:cxnSpLocks/>
          </p:cNvCxnSpPr>
          <p:nvPr/>
        </p:nvCxnSpPr>
        <p:spPr>
          <a:xfrm flipH="1">
            <a:off x="3474675" y="3499226"/>
            <a:ext cx="3611719" cy="0"/>
          </a:xfrm>
          <a:prstGeom prst="straightConnector1">
            <a:avLst/>
          </a:prstGeom>
          <a:ln w="12700">
            <a:tailEnd type="triangle"/>
          </a:ln>
        </p:spPr>
        <p:style>
          <a:lnRef idx="2">
            <a:schemeClr val="accent3"/>
          </a:lnRef>
          <a:fillRef idx="0">
            <a:schemeClr val="accent3"/>
          </a:fillRef>
          <a:effectRef idx="1">
            <a:schemeClr val="accent3"/>
          </a:effectRef>
          <a:fontRef idx="minor">
            <a:schemeClr val="tx1"/>
          </a:fontRef>
        </p:style>
      </p:cxnSp>
      <p:sp>
        <p:nvSpPr>
          <p:cNvPr id="13" name="TextBox 12">
            <a:extLst>
              <a:ext uri="{FF2B5EF4-FFF2-40B4-BE49-F238E27FC236}">
                <a16:creationId xmlns:a16="http://schemas.microsoft.com/office/drawing/2014/main" id="{49763B5D-303E-4786-9644-82FBBFE64351}"/>
              </a:ext>
            </a:extLst>
          </p:cNvPr>
          <p:cNvSpPr txBox="1"/>
          <p:nvPr/>
        </p:nvSpPr>
        <p:spPr>
          <a:xfrm>
            <a:off x="5945635" y="3258074"/>
            <a:ext cx="2788880" cy="3081689"/>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View details about:</a:t>
            </a:r>
          </a:p>
          <a:p>
            <a:pPr marL="285750" indent="-285750">
              <a:buFont typeface="Arial" panose="020B0604020202020204" pitchFamily="34" charset="0"/>
              <a:buChar char="•"/>
            </a:pPr>
            <a:r>
              <a:rPr lang="en-US" dirty="0"/>
              <a:t>Previous statement amounts</a:t>
            </a:r>
          </a:p>
          <a:p>
            <a:pPr marL="285750" indent="-285750">
              <a:buFont typeface="Arial" panose="020B0604020202020204" pitchFamily="34" charset="0"/>
              <a:buChar char="•"/>
            </a:pPr>
            <a:r>
              <a:rPr lang="en-US" dirty="0"/>
              <a:t>Payments received</a:t>
            </a:r>
          </a:p>
          <a:p>
            <a:pPr marL="285750" indent="-285750">
              <a:buFont typeface="Arial" panose="020B0604020202020204" pitchFamily="34" charset="0"/>
              <a:buChar char="•"/>
            </a:pPr>
            <a:r>
              <a:rPr lang="en-US" dirty="0"/>
              <a:t>Past due amounts</a:t>
            </a:r>
          </a:p>
          <a:p>
            <a:pPr marL="285750" indent="-285750">
              <a:buFont typeface="Arial" panose="020B0604020202020204" pitchFamily="34" charset="0"/>
              <a:buChar char="•"/>
            </a:pPr>
            <a:r>
              <a:rPr lang="en-US" dirty="0"/>
              <a:t>New invoice premiums</a:t>
            </a:r>
          </a:p>
          <a:p>
            <a:pPr marL="285750" indent="-285750">
              <a:buFont typeface="Arial" panose="020B0604020202020204" pitchFamily="34" charset="0"/>
              <a:buChar char="•"/>
            </a:pPr>
            <a:r>
              <a:rPr lang="en-US" dirty="0"/>
              <a:t>New invoice adjustments</a:t>
            </a:r>
          </a:p>
          <a:p>
            <a:pPr marL="285750" indent="-285750">
              <a:buFont typeface="Arial" panose="020B0604020202020204" pitchFamily="34" charset="0"/>
              <a:buChar char="•"/>
            </a:pPr>
            <a:r>
              <a:rPr lang="en-US" dirty="0"/>
              <a:t>Total outstanding amount</a:t>
            </a:r>
          </a:p>
        </p:txBody>
      </p:sp>
      <p:sp>
        <p:nvSpPr>
          <p:cNvPr id="15" name="Rectangle 14">
            <a:extLst>
              <a:ext uri="{FF2B5EF4-FFF2-40B4-BE49-F238E27FC236}">
                <a16:creationId xmlns:a16="http://schemas.microsoft.com/office/drawing/2014/main" id="{BCC5006F-1C73-4C00-B728-6C12A6F5612B}"/>
              </a:ext>
            </a:extLst>
          </p:cNvPr>
          <p:cNvSpPr/>
          <p:nvPr/>
        </p:nvSpPr>
        <p:spPr>
          <a:xfrm>
            <a:off x="5945635" y="1430002"/>
            <a:ext cx="528337" cy="184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040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9EBE8C-318F-43ED-B6E1-EE9573502026}"/>
              </a:ext>
            </a:extLst>
          </p:cNvPr>
          <p:cNvPicPr>
            <a:picLocks noChangeAspect="1"/>
          </p:cNvPicPr>
          <p:nvPr/>
        </p:nvPicPr>
        <p:blipFill>
          <a:blip r:embed="rId3"/>
          <a:stretch>
            <a:fillRect/>
          </a:stretch>
        </p:blipFill>
        <p:spPr>
          <a:xfrm>
            <a:off x="2302906" y="1112743"/>
            <a:ext cx="5640850" cy="524360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a:xfrm>
            <a:off x="457200" y="202449"/>
            <a:ext cx="8229600" cy="1143000"/>
          </a:xfrm>
        </p:spPr>
        <p:txBody>
          <a:bodyPr/>
          <a:lstStyle/>
          <a:p>
            <a:r>
              <a:rPr lang="en-US" dirty="0"/>
              <a:t>Dashboard: View Statement Details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22</a:t>
            </a:fld>
            <a:endParaRPr lang="en-US" dirty="0"/>
          </a:p>
        </p:txBody>
      </p:sp>
      <p:cxnSp>
        <p:nvCxnSpPr>
          <p:cNvPr id="9" name="Straight Arrow Connector 8">
            <a:extLst>
              <a:ext uri="{FF2B5EF4-FFF2-40B4-BE49-F238E27FC236}">
                <a16:creationId xmlns:a16="http://schemas.microsoft.com/office/drawing/2014/main" id="{D4DEB10C-231A-4EEB-B4F6-7E50F66E536B}"/>
              </a:ext>
            </a:extLst>
          </p:cNvPr>
          <p:cNvCxnSpPr>
            <a:cxnSpLocks/>
          </p:cNvCxnSpPr>
          <p:nvPr/>
        </p:nvCxnSpPr>
        <p:spPr>
          <a:xfrm>
            <a:off x="1317989" y="1725162"/>
            <a:ext cx="1194823" cy="0"/>
          </a:xfrm>
          <a:prstGeom prst="straightConnector1">
            <a:avLst/>
          </a:prstGeom>
          <a:ln w="12700">
            <a:tailEnd type="triangle"/>
          </a:ln>
        </p:spPr>
        <p:style>
          <a:lnRef idx="2">
            <a:schemeClr val="accent3"/>
          </a:lnRef>
          <a:fillRef idx="0">
            <a:schemeClr val="accent3"/>
          </a:fillRef>
          <a:effectRef idx="1">
            <a:schemeClr val="accent3"/>
          </a:effectRef>
          <a:fontRef idx="minor">
            <a:schemeClr val="tx1"/>
          </a:fontRef>
        </p:style>
      </p:cxnSp>
      <p:sp>
        <p:nvSpPr>
          <p:cNvPr id="6" name="TextBox 5">
            <a:extLst>
              <a:ext uri="{FF2B5EF4-FFF2-40B4-BE49-F238E27FC236}">
                <a16:creationId xmlns:a16="http://schemas.microsoft.com/office/drawing/2014/main" id="{4988A483-CE67-4505-9274-AF5110D71608}"/>
              </a:ext>
            </a:extLst>
          </p:cNvPr>
          <p:cNvSpPr txBox="1"/>
          <p:nvPr/>
        </p:nvSpPr>
        <p:spPr>
          <a:xfrm>
            <a:off x="333073" y="1112743"/>
            <a:ext cx="1582328" cy="1376153"/>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lgn="ctr">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pPr algn="l"/>
            <a:r>
              <a:rPr lang="en-US" dirty="0"/>
              <a:t>Use the blue buttons to choose the month you want to view.</a:t>
            </a:r>
          </a:p>
        </p:txBody>
      </p:sp>
      <p:sp>
        <p:nvSpPr>
          <p:cNvPr id="15" name="Rectangle 14">
            <a:extLst>
              <a:ext uri="{FF2B5EF4-FFF2-40B4-BE49-F238E27FC236}">
                <a16:creationId xmlns:a16="http://schemas.microsoft.com/office/drawing/2014/main" id="{BCC5006F-1C73-4C00-B728-6C12A6F5612B}"/>
              </a:ext>
            </a:extLst>
          </p:cNvPr>
          <p:cNvSpPr/>
          <p:nvPr/>
        </p:nvSpPr>
        <p:spPr>
          <a:xfrm>
            <a:off x="5945635" y="1430002"/>
            <a:ext cx="528337" cy="184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399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Download Participant Details</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23</a:t>
            </a:fld>
            <a:endParaRPr lang="en-US" dirty="0"/>
          </a:p>
        </p:txBody>
      </p:sp>
      <p:pic>
        <p:nvPicPr>
          <p:cNvPr id="6" name="Picture 5">
            <a:extLst>
              <a:ext uri="{FF2B5EF4-FFF2-40B4-BE49-F238E27FC236}">
                <a16:creationId xmlns:a16="http://schemas.microsoft.com/office/drawing/2014/main" id="{E975A27A-06B7-4383-9AB8-D7B73D75ED58}"/>
              </a:ext>
            </a:extLst>
          </p:cNvPr>
          <p:cNvPicPr>
            <a:picLocks noChangeAspect="1"/>
          </p:cNvPicPr>
          <p:nvPr/>
        </p:nvPicPr>
        <p:blipFill>
          <a:blip r:embed="rId3"/>
          <a:stretch>
            <a:fillRect/>
          </a:stretch>
        </p:blipFill>
        <p:spPr>
          <a:xfrm>
            <a:off x="2980508" y="1626079"/>
            <a:ext cx="5548417" cy="421920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B15F4F8F-7A1F-4A1A-BBA6-A5AFC6E73CC7}"/>
              </a:ext>
            </a:extLst>
          </p:cNvPr>
          <p:cNvSpPr/>
          <p:nvPr/>
        </p:nvSpPr>
        <p:spPr>
          <a:xfrm>
            <a:off x="5090846" y="3753390"/>
            <a:ext cx="1061876" cy="346857"/>
          </a:xfrm>
          <a:prstGeom prst="ellipse">
            <a:avLst/>
          </a:prstGeom>
          <a:noFill/>
          <a:ln w="63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8CF53192-6652-4BBA-8491-E6BC655ED36F}"/>
              </a:ext>
            </a:extLst>
          </p:cNvPr>
          <p:cNvCxnSpPr>
            <a:cxnSpLocks/>
          </p:cNvCxnSpPr>
          <p:nvPr/>
        </p:nvCxnSpPr>
        <p:spPr>
          <a:xfrm flipV="1">
            <a:off x="2714643" y="4089567"/>
            <a:ext cx="2431869" cy="177475"/>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3" name="Rectangle 2">
            <a:extLst>
              <a:ext uri="{FF2B5EF4-FFF2-40B4-BE49-F238E27FC236}">
                <a16:creationId xmlns:a16="http://schemas.microsoft.com/office/drawing/2014/main" id="{9E0268AA-41D2-4023-ACA8-A184F2CFDE23}"/>
              </a:ext>
            </a:extLst>
          </p:cNvPr>
          <p:cNvSpPr/>
          <p:nvPr/>
        </p:nvSpPr>
        <p:spPr>
          <a:xfrm>
            <a:off x="8085312" y="1692322"/>
            <a:ext cx="443613" cy="2363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8">
            <a:extLst>
              <a:ext uri="{FF2B5EF4-FFF2-40B4-BE49-F238E27FC236}">
                <a16:creationId xmlns:a16="http://schemas.microsoft.com/office/drawing/2014/main" id="{A7867435-ECCD-4955-92D4-F28286B3FA58}"/>
              </a:ext>
            </a:extLst>
          </p:cNvPr>
          <p:cNvSpPr txBox="1">
            <a:spLocks/>
          </p:cNvSpPr>
          <p:nvPr/>
        </p:nvSpPr>
        <p:spPr>
          <a:xfrm>
            <a:off x="218578" y="2676829"/>
            <a:ext cx="2600821" cy="2499977"/>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latin typeface="Helvetica"/>
                <a:cs typeface="Helvetica"/>
              </a:rPr>
              <a:t>Select the </a:t>
            </a:r>
            <a:r>
              <a:rPr lang="en-US" b="1" dirty="0">
                <a:latin typeface="Helvetica"/>
                <a:cs typeface="Helvetica"/>
              </a:rPr>
              <a:t>Download Participant Details </a:t>
            </a:r>
            <a:r>
              <a:rPr lang="en-US" dirty="0">
                <a:latin typeface="Helvetica"/>
                <a:cs typeface="Helvetica"/>
              </a:rPr>
              <a:t>button to download a report in a CSV file with details of each participant's plan options, the premium amounts and administrative fees.</a:t>
            </a:r>
          </a:p>
        </p:txBody>
      </p:sp>
    </p:spTree>
    <p:extLst>
      <p:ext uri="{BB962C8B-B14F-4D97-AF65-F5344CB8AC3E}">
        <p14:creationId xmlns:p14="http://schemas.microsoft.com/office/powerpoint/2010/main" val="60787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E406EF23-720A-4188-8C15-00411A1E1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851" y="1497054"/>
            <a:ext cx="6616910" cy="5086308"/>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Pay Now Initial Screen</a:t>
            </a:r>
            <a:br>
              <a:rPr lang="en-US" dirty="0"/>
            </a:br>
            <a:r>
              <a:rPr lang="en-US" dirty="0"/>
              <a:t>All Payment Methods (Prior Month Past Due)</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24</a:t>
            </a:fld>
            <a:endParaRPr lang="en-US" dirty="0"/>
          </a:p>
        </p:txBody>
      </p:sp>
      <p:cxnSp>
        <p:nvCxnSpPr>
          <p:cNvPr id="17" name="Straight Arrow Connector 16">
            <a:extLst>
              <a:ext uri="{FF2B5EF4-FFF2-40B4-BE49-F238E27FC236}">
                <a16:creationId xmlns:a16="http://schemas.microsoft.com/office/drawing/2014/main" id="{B3A6DD60-BC5D-479C-BDC0-9FFEA4DDBB47}"/>
              </a:ext>
            </a:extLst>
          </p:cNvPr>
          <p:cNvCxnSpPr>
            <a:cxnSpLocks/>
          </p:cNvCxnSpPr>
          <p:nvPr/>
        </p:nvCxnSpPr>
        <p:spPr>
          <a:xfrm>
            <a:off x="1488851" y="3012707"/>
            <a:ext cx="373794" cy="0"/>
          </a:xfrm>
          <a:prstGeom prst="straightConnector1">
            <a:avLst/>
          </a:prstGeom>
          <a:ln w="12700">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3A86076F-6279-4738-8CFD-9366D868B934}"/>
              </a:ext>
            </a:extLst>
          </p:cNvPr>
          <p:cNvSpPr txBox="1"/>
          <p:nvPr/>
        </p:nvSpPr>
        <p:spPr>
          <a:xfrm>
            <a:off x="329004" y="2060759"/>
            <a:ext cx="1159847" cy="1368241"/>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400" dirty="0"/>
              <a:t>Review details for each </a:t>
            </a:r>
            <a:r>
              <a:rPr lang="en-US" sz="1400" b="1" dirty="0"/>
              <a:t>Coverage Month</a:t>
            </a:r>
            <a:r>
              <a:rPr lang="en-US" sz="1400" dirty="0"/>
              <a:t>.</a:t>
            </a:r>
          </a:p>
        </p:txBody>
      </p:sp>
      <p:cxnSp>
        <p:nvCxnSpPr>
          <p:cNvPr id="19" name="Straight Arrow Connector 18">
            <a:extLst>
              <a:ext uri="{FF2B5EF4-FFF2-40B4-BE49-F238E27FC236}">
                <a16:creationId xmlns:a16="http://schemas.microsoft.com/office/drawing/2014/main" id="{F9639604-2733-4B8A-AF06-D7FDDE89EF74}"/>
              </a:ext>
            </a:extLst>
          </p:cNvPr>
          <p:cNvCxnSpPr>
            <a:cxnSpLocks/>
          </p:cNvCxnSpPr>
          <p:nvPr/>
        </p:nvCxnSpPr>
        <p:spPr>
          <a:xfrm>
            <a:off x="6422990" y="2103304"/>
            <a:ext cx="0" cy="714202"/>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D55F22C9-8831-4F97-AC98-F508A3C4F881}"/>
              </a:ext>
            </a:extLst>
          </p:cNvPr>
          <p:cNvSpPr txBox="1"/>
          <p:nvPr/>
        </p:nvSpPr>
        <p:spPr>
          <a:xfrm>
            <a:off x="5813327" y="1260134"/>
            <a:ext cx="1928179" cy="84317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4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Review the </a:t>
            </a:r>
            <a:r>
              <a:rPr lang="en-US" b="1" dirty="0"/>
              <a:t>Pay Details</a:t>
            </a:r>
            <a:r>
              <a:rPr lang="en-US" dirty="0"/>
              <a:t>.</a:t>
            </a:r>
          </a:p>
        </p:txBody>
      </p:sp>
      <p:cxnSp>
        <p:nvCxnSpPr>
          <p:cNvPr id="13" name="Straight Arrow Connector 12">
            <a:extLst>
              <a:ext uri="{FF2B5EF4-FFF2-40B4-BE49-F238E27FC236}">
                <a16:creationId xmlns:a16="http://schemas.microsoft.com/office/drawing/2014/main" id="{4F4ECD42-91ED-4AB3-BC8D-0F19A403FC5D}"/>
              </a:ext>
            </a:extLst>
          </p:cNvPr>
          <p:cNvCxnSpPr>
            <a:cxnSpLocks/>
          </p:cNvCxnSpPr>
          <p:nvPr/>
        </p:nvCxnSpPr>
        <p:spPr>
          <a:xfrm>
            <a:off x="4572000" y="5854628"/>
            <a:ext cx="2470435" cy="1822"/>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1" name="TextBox 10">
            <a:extLst>
              <a:ext uri="{FF2B5EF4-FFF2-40B4-BE49-F238E27FC236}">
                <a16:creationId xmlns:a16="http://schemas.microsoft.com/office/drawing/2014/main" id="{DAC49BA4-E636-4468-93FF-E259DF564E24}"/>
              </a:ext>
            </a:extLst>
          </p:cNvPr>
          <p:cNvSpPr txBox="1"/>
          <p:nvPr/>
        </p:nvSpPr>
        <p:spPr>
          <a:xfrm>
            <a:off x="684889" y="5172329"/>
            <a:ext cx="5486398" cy="1368242"/>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400" dirty="0"/>
              <a:t>Select </a:t>
            </a:r>
            <a:r>
              <a:rPr lang="en-US" sz="1400" b="1" dirty="0"/>
              <a:t>Confirm Amount </a:t>
            </a:r>
            <a:r>
              <a:rPr lang="en-US" sz="1400" dirty="0"/>
              <a:t>to authorize payment via ePayment, Direct Deposit or check. Select </a:t>
            </a:r>
            <a:r>
              <a:rPr lang="en-US" sz="1400" b="1" dirty="0"/>
              <a:t>Save as Draft </a:t>
            </a:r>
            <a:r>
              <a:rPr lang="en-US" sz="1400" dirty="0"/>
              <a:t>if you are not ready to confirm.</a:t>
            </a:r>
          </a:p>
          <a:p>
            <a:r>
              <a:rPr lang="en-US" sz="1200" b="1" dirty="0"/>
              <a:t>Important!</a:t>
            </a:r>
            <a:r>
              <a:rPr lang="en-US" sz="1200" dirty="0"/>
              <a:t> Confirming the payment amount ensures that you have tracked the money you are paying against the premiums you are paying, so that what is paid corresponds to what is invoiced. However, this is NOT the last step!</a:t>
            </a:r>
          </a:p>
        </p:txBody>
      </p:sp>
      <p:cxnSp>
        <p:nvCxnSpPr>
          <p:cNvPr id="21" name="Straight Arrow Connector 20">
            <a:extLst>
              <a:ext uri="{FF2B5EF4-FFF2-40B4-BE49-F238E27FC236}">
                <a16:creationId xmlns:a16="http://schemas.microsoft.com/office/drawing/2014/main" id="{C9903E86-FDA9-411F-929B-D74A693FAADD}"/>
              </a:ext>
            </a:extLst>
          </p:cNvPr>
          <p:cNvCxnSpPr>
            <a:cxnSpLocks/>
          </p:cNvCxnSpPr>
          <p:nvPr/>
        </p:nvCxnSpPr>
        <p:spPr>
          <a:xfrm>
            <a:off x="5366759" y="3979999"/>
            <a:ext cx="929502"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20" name="TextBox 19">
            <a:extLst>
              <a:ext uri="{FF2B5EF4-FFF2-40B4-BE49-F238E27FC236}">
                <a16:creationId xmlns:a16="http://schemas.microsoft.com/office/drawing/2014/main" id="{C2369F31-A9FF-44CD-96D8-C07DDC26E9C2}"/>
              </a:ext>
            </a:extLst>
          </p:cNvPr>
          <p:cNvSpPr txBox="1"/>
          <p:nvPr/>
        </p:nvSpPr>
        <p:spPr>
          <a:xfrm>
            <a:off x="4253023" y="3759469"/>
            <a:ext cx="1801451" cy="544464"/>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4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1" dirty="0"/>
              <a:t>Past Due </a:t>
            </a:r>
            <a:r>
              <a:rPr lang="en-US" dirty="0"/>
              <a:t>amount</a:t>
            </a:r>
          </a:p>
        </p:txBody>
      </p:sp>
    </p:spTree>
    <p:extLst>
      <p:ext uri="{BB962C8B-B14F-4D97-AF65-F5344CB8AC3E}">
        <p14:creationId xmlns:p14="http://schemas.microsoft.com/office/powerpoint/2010/main" val="55902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Payment Methods</a:t>
            </a:r>
          </a:p>
        </p:txBody>
      </p:sp>
      <p:sp>
        <p:nvSpPr>
          <p:cNvPr id="3" name="Content Placeholder 2">
            <a:extLst>
              <a:ext uri="{FF2B5EF4-FFF2-40B4-BE49-F238E27FC236}">
                <a16:creationId xmlns:a16="http://schemas.microsoft.com/office/drawing/2014/main" id="{144C4242-AF37-DF03-9EAC-17B2917BA453}"/>
              </a:ext>
            </a:extLst>
          </p:cNvPr>
          <p:cNvSpPr>
            <a:spLocks noGrp="1"/>
          </p:cNvSpPr>
          <p:nvPr>
            <p:ph idx="1"/>
          </p:nvPr>
        </p:nvSpPr>
        <p:spPr/>
        <p:txBody>
          <a:bodyPr/>
          <a:lstStyle/>
          <a:p>
            <a:pPr marL="160020" indent="0">
              <a:buNone/>
            </a:pPr>
            <a:r>
              <a:rPr lang="en-US" sz="1800" dirty="0"/>
              <a:t>Participating entities need to choose their preferred payment method </a:t>
            </a:r>
            <a:br>
              <a:rPr lang="en-US" sz="1800" dirty="0"/>
            </a:br>
            <a:r>
              <a:rPr lang="en-US" sz="1800" dirty="0"/>
              <a:t>within 1 week of this training session:</a:t>
            </a:r>
          </a:p>
          <a:p>
            <a:r>
              <a:rPr lang="en-US" sz="1800" dirty="0" err="1"/>
              <a:t>epayment</a:t>
            </a:r>
            <a:endParaRPr lang="en-US" sz="1800" dirty="0"/>
          </a:p>
          <a:p>
            <a:r>
              <a:rPr lang="en-US" sz="1800" dirty="0"/>
              <a:t>ACH Direct Deposit</a:t>
            </a:r>
          </a:p>
          <a:p>
            <a:r>
              <a:rPr lang="en-US" sz="1800" dirty="0"/>
              <a:t>Check</a:t>
            </a:r>
          </a:p>
          <a:p>
            <a:endParaRPr lang="en-US" sz="1800" dirty="0"/>
          </a:p>
          <a:p>
            <a:pPr marL="160020" indent="0">
              <a:buNone/>
            </a:pPr>
            <a:r>
              <a:rPr lang="en-US" sz="1800" b="1" dirty="0"/>
              <a:t>Note:</a:t>
            </a:r>
            <a:r>
              <a:rPr lang="en-US" sz="1800" dirty="0"/>
              <a:t> </a:t>
            </a:r>
            <a:r>
              <a:rPr lang="en-US" sz="1800" dirty="0">
                <a:effectLst/>
              </a:rPr>
              <a:t>ePas will no longer be available for entities currently using that payment method.</a:t>
            </a:r>
          </a:p>
          <a:p>
            <a:endParaRPr lang="en-US" sz="1800" dirty="0"/>
          </a:p>
          <a:p>
            <a:endParaRPr lang="en-US" dirty="0"/>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25</a:t>
            </a:fld>
            <a:endParaRPr lang="en-US" dirty="0"/>
          </a:p>
        </p:txBody>
      </p:sp>
    </p:spTree>
    <p:extLst>
      <p:ext uri="{BB962C8B-B14F-4D97-AF65-F5344CB8AC3E}">
        <p14:creationId xmlns:p14="http://schemas.microsoft.com/office/powerpoint/2010/main" val="1949227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Pay Now Initial Screen</a:t>
            </a:r>
            <a:br>
              <a:rPr lang="en-US" dirty="0"/>
            </a:br>
            <a:r>
              <a:rPr lang="en-US" dirty="0"/>
              <a:t>All Payment Methods (Overpayment)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26</a:t>
            </a:fld>
            <a:endParaRPr lang="en-US" dirty="0"/>
          </a:p>
        </p:txBody>
      </p:sp>
      <p:pic>
        <p:nvPicPr>
          <p:cNvPr id="15" name="Picture 2">
            <a:extLst>
              <a:ext uri="{FF2B5EF4-FFF2-40B4-BE49-F238E27FC236}">
                <a16:creationId xmlns:a16="http://schemas.microsoft.com/office/drawing/2014/main" id="{B79F4CD0-FA56-4806-AFE6-50EC62F3F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893" y="1562940"/>
            <a:ext cx="6046843" cy="4648107"/>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CB3E21BF-513E-4175-BC07-2A174CFB52B2}"/>
              </a:ext>
            </a:extLst>
          </p:cNvPr>
          <p:cNvCxnSpPr>
            <a:cxnSpLocks/>
          </p:cNvCxnSpPr>
          <p:nvPr/>
        </p:nvCxnSpPr>
        <p:spPr>
          <a:xfrm>
            <a:off x="4898926" y="4065060"/>
            <a:ext cx="929502"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6" name="TextBox 15">
            <a:extLst>
              <a:ext uri="{FF2B5EF4-FFF2-40B4-BE49-F238E27FC236}">
                <a16:creationId xmlns:a16="http://schemas.microsoft.com/office/drawing/2014/main" id="{4716F7D5-2523-4718-82C7-5CAFF6FC9DCA}"/>
              </a:ext>
            </a:extLst>
          </p:cNvPr>
          <p:cNvSpPr txBox="1"/>
          <p:nvPr/>
        </p:nvSpPr>
        <p:spPr>
          <a:xfrm>
            <a:off x="3827721" y="3792828"/>
            <a:ext cx="1801451" cy="544464"/>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4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1" dirty="0"/>
              <a:t>Past Overpayment </a:t>
            </a:r>
            <a:r>
              <a:rPr lang="en-US" dirty="0"/>
              <a:t>amount</a:t>
            </a:r>
          </a:p>
        </p:txBody>
      </p:sp>
      <p:cxnSp>
        <p:nvCxnSpPr>
          <p:cNvPr id="22" name="Straight Arrow Connector 21">
            <a:extLst>
              <a:ext uri="{FF2B5EF4-FFF2-40B4-BE49-F238E27FC236}">
                <a16:creationId xmlns:a16="http://schemas.microsoft.com/office/drawing/2014/main" id="{0D25048B-C604-4675-AFF0-B1B72A5E290C}"/>
              </a:ext>
            </a:extLst>
          </p:cNvPr>
          <p:cNvCxnSpPr>
            <a:cxnSpLocks/>
          </p:cNvCxnSpPr>
          <p:nvPr/>
        </p:nvCxnSpPr>
        <p:spPr>
          <a:xfrm flipV="1">
            <a:off x="2610307" y="5557764"/>
            <a:ext cx="0" cy="471498"/>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3AFEDBA1-68BE-459B-89BC-93C5AECEF830}"/>
              </a:ext>
            </a:extLst>
          </p:cNvPr>
          <p:cNvSpPr txBox="1"/>
          <p:nvPr/>
        </p:nvSpPr>
        <p:spPr>
          <a:xfrm>
            <a:off x="350874" y="5793513"/>
            <a:ext cx="5278298" cy="689766"/>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This message varies based on your Entity’s payment method. </a:t>
            </a:r>
          </a:p>
        </p:txBody>
      </p:sp>
    </p:spTree>
    <p:extLst>
      <p:ext uri="{BB962C8B-B14F-4D97-AF65-F5344CB8AC3E}">
        <p14:creationId xmlns:p14="http://schemas.microsoft.com/office/powerpoint/2010/main" val="410576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Overpayment rules</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27</a:t>
            </a:fld>
            <a:endParaRPr lang="en-US" dirty="0"/>
          </a:p>
        </p:txBody>
      </p:sp>
      <p:pic>
        <p:nvPicPr>
          <p:cNvPr id="5" name="Picture 4">
            <a:extLst>
              <a:ext uri="{FF2B5EF4-FFF2-40B4-BE49-F238E27FC236}">
                <a16:creationId xmlns:a16="http://schemas.microsoft.com/office/drawing/2014/main" id="{4E86EC51-A48E-4F07-B630-AEDC0C0B569D}"/>
              </a:ext>
            </a:extLst>
          </p:cNvPr>
          <p:cNvPicPr>
            <a:picLocks noChangeAspect="1"/>
          </p:cNvPicPr>
          <p:nvPr/>
        </p:nvPicPr>
        <p:blipFill>
          <a:blip r:embed="rId3"/>
          <a:stretch>
            <a:fillRect/>
          </a:stretch>
        </p:blipFill>
        <p:spPr>
          <a:xfrm>
            <a:off x="421658" y="1880534"/>
            <a:ext cx="8265142" cy="28084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E0484FC9-CBFE-B6AF-323D-78758D20F19A}"/>
              </a:ext>
            </a:extLst>
          </p:cNvPr>
          <p:cNvSpPr txBox="1"/>
          <p:nvPr/>
        </p:nvSpPr>
        <p:spPr>
          <a:xfrm>
            <a:off x="567159" y="5162309"/>
            <a:ext cx="7685590" cy="1200329"/>
          </a:xfrm>
          <a:prstGeom prst="rect">
            <a:avLst/>
          </a:prstGeom>
          <a:solidFill>
            <a:schemeClr val="accent4"/>
          </a:solidFill>
        </p:spPr>
        <p:txBody>
          <a:bodyPr wrap="square" rtlCol="0">
            <a:spAutoFit/>
          </a:bodyPr>
          <a:lstStyle/>
          <a:p>
            <a:r>
              <a:rPr lang="en-US" sz="1800" dirty="0">
                <a:solidFill>
                  <a:schemeClr val="bg1"/>
                </a:solidFill>
                <a:effectLst/>
                <a:latin typeface="Helvetica" panose="020B0604020202020204" pitchFamily="34" charset="0"/>
                <a:cs typeface="Helvetica" panose="020B0604020202020204" pitchFamily="34" charset="0"/>
              </a:rPr>
              <a:t>The tool has been enhanced to allow participating entities to pay more than the invoice amount. However, entities cannot pay premiums in advance of more than 25% of the expected premium amount. </a:t>
            </a:r>
          </a:p>
          <a:p>
            <a:endParaRPr lang="en-US" dirty="0"/>
          </a:p>
        </p:txBody>
      </p:sp>
    </p:spTree>
    <p:extLst>
      <p:ext uri="{BB962C8B-B14F-4D97-AF65-F5344CB8AC3E}">
        <p14:creationId xmlns:p14="http://schemas.microsoft.com/office/powerpoint/2010/main" val="59309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CAB014-210B-456E-BD86-F0E521C3AA46}"/>
              </a:ext>
            </a:extLst>
          </p:cNvPr>
          <p:cNvPicPr>
            <a:picLocks noChangeAspect="1"/>
          </p:cNvPicPr>
          <p:nvPr/>
        </p:nvPicPr>
        <p:blipFill>
          <a:blip r:embed="rId3"/>
          <a:stretch>
            <a:fillRect/>
          </a:stretch>
        </p:blipFill>
        <p:spPr>
          <a:xfrm>
            <a:off x="157264" y="1670463"/>
            <a:ext cx="8829472" cy="351707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Pay Now Message:</a:t>
            </a:r>
            <a:br>
              <a:rPr lang="en-US" dirty="0"/>
            </a:br>
            <a:r>
              <a:rPr lang="en-US" dirty="0"/>
              <a:t>ePayment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28</a:t>
            </a:fld>
            <a:endParaRPr lang="en-US" dirty="0"/>
          </a:p>
        </p:txBody>
      </p:sp>
      <p:pic>
        <p:nvPicPr>
          <p:cNvPr id="7" name="Picture 6">
            <a:extLst>
              <a:ext uri="{FF2B5EF4-FFF2-40B4-BE49-F238E27FC236}">
                <a16:creationId xmlns:a16="http://schemas.microsoft.com/office/drawing/2014/main" id="{98D1006F-3042-4628-B189-C5A3906FE8C4}"/>
              </a:ext>
            </a:extLst>
          </p:cNvPr>
          <p:cNvPicPr>
            <a:picLocks noChangeAspect="1"/>
          </p:cNvPicPr>
          <p:nvPr/>
        </p:nvPicPr>
        <p:blipFill>
          <a:blip r:embed="rId4"/>
          <a:stretch>
            <a:fillRect/>
          </a:stretch>
        </p:blipFill>
        <p:spPr>
          <a:xfrm>
            <a:off x="157264" y="3558196"/>
            <a:ext cx="6215447" cy="1629340"/>
          </a:xfrm>
          <a:prstGeom prst="rect">
            <a:avLst/>
          </a:prstGeom>
        </p:spPr>
      </p:pic>
      <p:cxnSp>
        <p:nvCxnSpPr>
          <p:cNvPr id="8" name="Straight Arrow Connector 7">
            <a:extLst>
              <a:ext uri="{FF2B5EF4-FFF2-40B4-BE49-F238E27FC236}">
                <a16:creationId xmlns:a16="http://schemas.microsoft.com/office/drawing/2014/main" id="{CDF392EF-5CA6-4F49-976C-41077F6D81F0}"/>
              </a:ext>
            </a:extLst>
          </p:cNvPr>
          <p:cNvCxnSpPr>
            <a:cxnSpLocks/>
          </p:cNvCxnSpPr>
          <p:nvPr/>
        </p:nvCxnSpPr>
        <p:spPr>
          <a:xfrm flipV="1">
            <a:off x="2610307" y="5187536"/>
            <a:ext cx="0" cy="471498"/>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5" name="TextBox 14">
            <a:extLst>
              <a:ext uri="{FF2B5EF4-FFF2-40B4-BE49-F238E27FC236}">
                <a16:creationId xmlns:a16="http://schemas.microsoft.com/office/drawing/2014/main" id="{0497A651-1D48-4A4B-B8C5-C47743D22962}"/>
              </a:ext>
            </a:extLst>
          </p:cNvPr>
          <p:cNvSpPr txBox="1"/>
          <p:nvPr/>
        </p:nvSpPr>
        <p:spPr>
          <a:xfrm>
            <a:off x="157263" y="5440361"/>
            <a:ext cx="6215447" cy="874475"/>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If your entity pays by ePayment, you will see this message at the bottom of the </a:t>
            </a:r>
            <a:r>
              <a:rPr lang="en-US" b="1" dirty="0"/>
              <a:t>Pay Now </a:t>
            </a:r>
            <a:r>
              <a:rPr lang="en-US" dirty="0"/>
              <a:t>screen.</a:t>
            </a:r>
          </a:p>
        </p:txBody>
      </p:sp>
    </p:spTree>
    <p:extLst>
      <p:ext uri="{BB962C8B-B14F-4D97-AF65-F5344CB8AC3E}">
        <p14:creationId xmlns:p14="http://schemas.microsoft.com/office/powerpoint/2010/main" val="386838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Pay Now Follow-up Screen 1:</a:t>
            </a:r>
            <a:br>
              <a:rPr lang="en-US" dirty="0"/>
            </a:br>
            <a:r>
              <a:rPr lang="en-US" dirty="0"/>
              <a:t>ePayment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29</a:t>
            </a:fld>
            <a:endParaRPr lang="en-US" dirty="0"/>
          </a:p>
        </p:txBody>
      </p:sp>
      <p:cxnSp>
        <p:nvCxnSpPr>
          <p:cNvPr id="17" name="Straight Arrow Connector 16">
            <a:extLst>
              <a:ext uri="{FF2B5EF4-FFF2-40B4-BE49-F238E27FC236}">
                <a16:creationId xmlns:a16="http://schemas.microsoft.com/office/drawing/2014/main" id="{B3A6DD60-BC5D-479C-BDC0-9FFEA4DDBB47}"/>
              </a:ext>
            </a:extLst>
          </p:cNvPr>
          <p:cNvCxnSpPr>
            <a:cxnSpLocks/>
          </p:cNvCxnSpPr>
          <p:nvPr/>
        </p:nvCxnSpPr>
        <p:spPr>
          <a:xfrm>
            <a:off x="742762" y="2094702"/>
            <a:ext cx="0" cy="673212"/>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pic>
        <p:nvPicPr>
          <p:cNvPr id="25" name="Picture 24">
            <a:extLst>
              <a:ext uri="{FF2B5EF4-FFF2-40B4-BE49-F238E27FC236}">
                <a16:creationId xmlns:a16="http://schemas.microsoft.com/office/drawing/2014/main" id="{2867053E-CFDA-4966-B255-129DB8869776}"/>
              </a:ext>
            </a:extLst>
          </p:cNvPr>
          <p:cNvPicPr>
            <a:picLocks noChangeAspect="1"/>
          </p:cNvPicPr>
          <p:nvPr/>
        </p:nvPicPr>
        <p:blipFill>
          <a:blip r:embed="rId3"/>
          <a:stretch>
            <a:fillRect/>
          </a:stretch>
        </p:blipFill>
        <p:spPr>
          <a:xfrm>
            <a:off x="191386" y="1615379"/>
            <a:ext cx="8761228" cy="3704412"/>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26" name="Straight Arrow Connector 25">
            <a:extLst>
              <a:ext uri="{FF2B5EF4-FFF2-40B4-BE49-F238E27FC236}">
                <a16:creationId xmlns:a16="http://schemas.microsoft.com/office/drawing/2014/main" id="{B4ABE12F-5904-4070-8C87-5CDCF1A8268D}"/>
              </a:ext>
            </a:extLst>
          </p:cNvPr>
          <p:cNvCxnSpPr>
            <a:cxnSpLocks/>
          </p:cNvCxnSpPr>
          <p:nvPr/>
        </p:nvCxnSpPr>
        <p:spPr>
          <a:xfrm flipV="1">
            <a:off x="3483249" y="5293856"/>
            <a:ext cx="1088751" cy="47702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3A86076F-6279-4738-8CFD-9366D868B934}"/>
              </a:ext>
            </a:extLst>
          </p:cNvPr>
          <p:cNvSpPr txBox="1"/>
          <p:nvPr/>
        </p:nvSpPr>
        <p:spPr>
          <a:xfrm>
            <a:off x="112648" y="5517533"/>
            <a:ext cx="8574152" cy="713146"/>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4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600" dirty="0">
                <a:sym typeface="Wingdings" panose="05000000000000000000" pitchFamily="2" charset="2"/>
              </a:rPr>
              <a:t>Review the Payment Summary screen and then select </a:t>
            </a:r>
            <a:r>
              <a:rPr lang="en-US" sz="1600" b="1" dirty="0">
                <a:sym typeface="Wingdings" panose="05000000000000000000" pitchFamily="2" charset="2"/>
              </a:rPr>
              <a:t>Submit &amp; Proceed to ePayment.</a:t>
            </a:r>
            <a:endParaRPr lang="en-US" sz="1600" b="1" dirty="0"/>
          </a:p>
        </p:txBody>
      </p:sp>
      <p:sp>
        <p:nvSpPr>
          <p:cNvPr id="30" name="TextBox 29">
            <a:extLst>
              <a:ext uri="{FF2B5EF4-FFF2-40B4-BE49-F238E27FC236}">
                <a16:creationId xmlns:a16="http://schemas.microsoft.com/office/drawing/2014/main" id="{094BE205-44D4-4EC0-91C1-C5A0B7B9A829}"/>
              </a:ext>
            </a:extLst>
          </p:cNvPr>
          <p:cNvSpPr txBox="1"/>
          <p:nvPr/>
        </p:nvSpPr>
        <p:spPr>
          <a:xfrm>
            <a:off x="5500113" y="1780098"/>
            <a:ext cx="2568849" cy="65121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4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sym typeface="Wingdings" panose="05000000000000000000" pitchFamily="2" charset="2"/>
              </a:rPr>
              <a:t>Pro Tip: You can print this summary as a PDF.</a:t>
            </a:r>
            <a:endParaRPr lang="en-US" dirty="0"/>
          </a:p>
        </p:txBody>
      </p:sp>
      <p:cxnSp>
        <p:nvCxnSpPr>
          <p:cNvPr id="10" name="Straight Arrow Connector 9">
            <a:extLst>
              <a:ext uri="{FF2B5EF4-FFF2-40B4-BE49-F238E27FC236}">
                <a16:creationId xmlns:a16="http://schemas.microsoft.com/office/drawing/2014/main" id="{BA467DB2-A0B3-428D-94E9-8B850783073F}"/>
              </a:ext>
            </a:extLst>
          </p:cNvPr>
          <p:cNvCxnSpPr>
            <a:cxnSpLocks/>
          </p:cNvCxnSpPr>
          <p:nvPr/>
        </p:nvCxnSpPr>
        <p:spPr>
          <a:xfrm flipV="1">
            <a:off x="8068962" y="2032914"/>
            <a:ext cx="353257" cy="123576"/>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2581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757FD37-B019-4659-8BAB-589A8DB8E121}"/>
              </a:ext>
            </a:extLst>
          </p:cNvPr>
          <p:cNvGrpSpPr/>
          <p:nvPr/>
        </p:nvGrpSpPr>
        <p:grpSpPr>
          <a:xfrm rot="5400000">
            <a:off x="4286899" y="2228390"/>
            <a:ext cx="3040073" cy="4156715"/>
            <a:chOff x="4227987" y="1680708"/>
            <a:chExt cx="2365175" cy="3069661"/>
          </a:xfrm>
        </p:grpSpPr>
        <p:sp>
          <p:nvSpPr>
            <p:cNvPr id="37" name="Hexagon 36">
              <a:extLst>
                <a:ext uri="{FF2B5EF4-FFF2-40B4-BE49-F238E27FC236}">
                  <a16:creationId xmlns:a16="http://schemas.microsoft.com/office/drawing/2014/main" id="{4CAA78B2-CE6D-47E2-90B0-ACD820CA6576}"/>
                </a:ext>
              </a:extLst>
            </p:cNvPr>
            <p:cNvSpPr/>
            <p:nvPr/>
          </p:nvSpPr>
          <p:spPr>
            <a:xfrm rot="16200000">
              <a:off x="4212309" y="3548776"/>
              <a:ext cx="1620645" cy="782542"/>
            </a:xfrm>
            <a:prstGeom prst="hexagon">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0" tIns="0" rIns="0" bIns="309308" numCol="1" spcCol="1270" anchor="b" anchorCtr="0">
              <a:noAutofit/>
            </a:bodyPr>
            <a:lstStyle/>
            <a:p>
              <a:pPr algn="ctr" defTabSz="622284">
                <a:lnSpc>
                  <a:spcPct val="90000"/>
                </a:lnSpc>
                <a:spcBef>
                  <a:spcPct val="0"/>
                </a:spcBef>
                <a:spcAft>
                  <a:spcPct val="35000"/>
                </a:spcAft>
              </a:pPr>
              <a:r>
                <a:rPr lang="en-US" sz="1400" dirty="0">
                  <a:latin typeface="Helvetica" panose="020B0604020202020204" pitchFamily="34" charset="0"/>
                  <a:cs typeface="Helvetica" panose="020B0604020202020204" pitchFamily="34" charset="0"/>
                </a:rPr>
                <a:t>HR Director</a:t>
              </a:r>
            </a:p>
          </p:txBody>
        </p:sp>
        <p:sp>
          <p:nvSpPr>
            <p:cNvPr id="38" name="Hexagon 37">
              <a:extLst>
                <a:ext uri="{FF2B5EF4-FFF2-40B4-BE49-F238E27FC236}">
                  <a16:creationId xmlns:a16="http://schemas.microsoft.com/office/drawing/2014/main" id="{3A450079-CFFF-444E-898E-C4B5A2A8F5BA}"/>
                </a:ext>
              </a:extLst>
            </p:cNvPr>
            <p:cNvSpPr/>
            <p:nvPr/>
          </p:nvSpPr>
          <p:spPr>
            <a:xfrm rot="16200000">
              <a:off x="5003624" y="3544912"/>
              <a:ext cx="1620645" cy="782542"/>
            </a:xfrm>
            <a:prstGeom prst="hexagon">
              <a:avLst/>
            </a:prstGeom>
          </p:spPr>
          <p:style>
            <a:lnRef idx="2">
              <a:schemeClr val="lt1">
                <a:hueOff val="0"/>
                <a:satOff val="0"/>
                <a:lumOff val="0"/>
                <a:alphaOff val="0"/>
              </a:schemeClr>
            </a:lnRef>
            <a:fillRef idx="1">
              <a:schemeClr val="accent3">
                <a:alpha val="50000"/>
                <a:hueOff val="2826275"/>
                <a:satOff val="10405"/>
                <a:lumOff val="-1764"/>
                <a:alphaOff val="0"/>
              </a:schemeClr>
            </a:fillRef>
            <a:effectRef idx="0">
              <a:schemeClr val="accent3">
                <a:alpha val="50000"/>
                <a:hueOff val="2826275"/>
                <a:satOff val="10405"/>
                <a:lumOff val="-1764"/>
                <a:alphaOff val="0"/>
              </a:schemeClr>
            </a:effectRef>
            <a:fontRef idx="minor">
              <a:schemeClr val="tx1"/>
            </a:fontRef>
          </p:style>
          <p:txBody>
            <a:bodyPr spcFirstLastPara="0" vert="horz" wrap="square" lIns="0" tIns="0" rIns="0" bIns="0" numCol="1" spcCol="1270" anchor="ctr" anchorCtr="0">
              <a:noAutofit/>
            </a:bodyPr>
            <a:lstStyle/>
            <a:p>
              <a:pPr algn="ctr" defTabSz="0">
                <a:lnSpc>
                  <a:spcPct val="90000"/>
                </a:lnSpc>
                <a:spcBef>
                  <a:spcPct val="0"/>
                </a:spcBef>
              </a:pPr>
              <a:r>
                <a:rPr lang="en-US" sz="1400" dirty="0">
                  <a:latin typeface="Helvetica" panose="020B0604020202020204" pitchFamily="34" charset="0"/>
                  <a:cs typeface="Helvetica" panose="020B0604020202020204" pitchFamily="34" charset="0"/>
                </a:rPr>
                <a:t>Benefits Coordinator </a:t>
              </a:r>
            </a:p>
          </p:txBody>
        </p:sp>
        <p:sp>
          <p:nvSpPr>
            <p:cNvPr id="39" name="Hexagon 38">
              <a:extLst>
                <a:ext uri="{FF2B5EF4-FFF2-40B4-BE49-F238E27FC236}">
                  <a16:creationId xmlns:a16="http://schemas.microsoft.com/office/drawing/2014/main" id="{37D95287-AEF7-49B7-9E8E-1B38F5F66083}"/>
                </a:ext>
              </a:extLst>
            </p:cNvPr>
            <p:cNvSpPr/>
            <p:nvPr/>
          </p:nvSpPr>
          <p:spPr>
            <a:xfrm rot="16200000">
              <a:off x="3808935" y="2099760"/>
              <a:ext cx="1620645" cy="782542"/>
            </a:xfrm>
            <a:prstGeom prst="hexagon">
              <a:avLst/>
            </a:prstGeom>
          </p:spPr>
          <p:style>
            <a:lnRef idx="2">
              <a:schemeClr val="lt1">
                <a:hueOff val="0"/>
                <a:satOff val="0"/>
                <a:lumOff val="0"/>
                <a:alphaOff val="0"/>
              </a:schemeClr>
            </a:lnRef>
            <a:fillRef idx="1">
              <a:schemeClr val="accent3">
                <a:alpha val="50000"/>
                <a:hueOff val="5652549"/>
                <a:satOff val="20810"/>
                <a:lumOff val="-3529"/>
                <a:alphaOff val="0"/>
              </a:schemeClr>
            </a:fillRef>
            <a:effectRef idx="0">
              <a:schemeClr val="accent3">
                <a:alpha val="50000"/>
                <a:hueOff val="5652549"/>
                <a:satOff val="20810"/>
                <a:lumOff val="-3529"/>
                <a:alphaOff val="0"/>
              </a:schemeClr>
            </a:effectRef>
            <a:fontRef idx="minor">
              <a:schemeClr val="tx1"/>
            </a:fontRef>
          </p:style>
          <p:txBody>
            <a:bodyPr spcFirstLastPara="0" vert="horz" wrap="square" lIns="0" tIns="0" rIns="0" bIns="0" numCol="1" spcCol="1270" anchor="ctr" anchorCtr="0">
              <a:noAutofit/>
            </a:bodyPr>
            <a:lstStyle/>
            <a:p>
              <a:pPr algn="ctr" defTabSz="622284">
                <a:lnSpc>
                  <a:spcPct val="90000"/>
                </a:lnSpc>
                <a:spcBef>
                  <a:spcPct val="0"/>
                </a:spcBef>
                <a:spcAft>
                  <a:spcPct val="35000"/>
                </a:spcAft>
              </a:pPr>
              <a:r>
                <a:rPr lang="en-US" sz="1400" dirty="0">
                  <a:latin typeface="Helvetica" panose="020B0604020202020204" pitchFamily="34" charset="0"/>
                  <a:cs typeface="Helvetica" panose="020B0604020202020204" pitchFamily="34" charset="0"/>
                </a:rPr>
                <a:t>Payroll Representative </a:t>
              </a:r>
            </a:p>
          </p:txBody>
        </p:sp>
        <p:sp>
          <p:nvSpPr>
            <p:cNvPr id="40" name="Hexagon 39">
              <a:extLst>
                <a:ext uri="{FF2B5EF4-FFF2-40B4-BE49-F238E27FC236}">
                  <a16:creationId xmlns:a16="http://schemas.microsoft.com/office/drawing/2014/main" id="{46026A54-3FA5-459C-8DAD-9D05B0B4FF64}"/>
                </a:ext>
              </a:extLst>
            </p:cNvPr>
            <p:cNvSpPr/>
            <p:nvPr/>
          </p:nvSpPr>
          <p:spPr>
            <a:xfrm rot="16200000">
              <a:off x="4600256" y="2102937"/>
              <a:ext cx="1620645" cy="782542"/>
            </a:xfrm>
            <a:prstGeom prst="hexagon">
              <a:avLst/>
            </a:prstGeom>
          </p:spPr>
          <p:style>
            <a:lnRef idx="2">
              <a:schemeClr val="lt1">
                <a:hueOff val="0"/>
                <a:satOff val="0"/>
                <a:lumOff val="0"/>
                <a:alphaOff val="0"/>
              </a:schemeClr>
            </a:lnRef>
            <a:fillRef idx="1">
              <a:schemeClr val="accent3">
                <a:alpha val="50000"/>
                <a:hueOff val="8478823"/>
                <a:satOff val="31216"/>
                <a:lumOff val="-5293"/>
                <a:alphaOff val="0"/>
              </a:schemeClr>
            </a:fillRef>
            <a:effectRef idx="0">
              <a:schemeClr val="accent3">
                <a:alpha val="50000"/>
                <a:hueOff val="8478823"/>
                <a:satOff val="31216"/>
                <a:lumOff val="-5293"/>
                <a:alphaOff val="0"/>
              </a:schemeClr>
            </a:effectRef>
            <a:fontRef idx="minor">
              <a:schemeClr val="tx1"/>
            </a:fontRef>
          </p:style>
          <p:txBody>
            <a:bodyPr spcFirstLastPara="0" vert="horz" wrap="square" lIns="0" tIns="0" rIns="0" bIns="0" numCol="1" spcCol="1270" anchor="ctr" anchorCtr="0">
              <a:noAutofit/>
            </a:bodyPr>
            <a:lstStyle/>
            <a:p>
              <a:pPr algn="ctr" defTabSz="622284">
                <a:lnSpc>
                  <a:spcPct val="90000"/>
                </a:lnSpc>
                <a:spcBef>
                  <a:spcPct val="0"/>
                </a:spcBef>
                <a:spcAft>
                  <a:spcPct val="35000"/>
                </a:spcAft>
              </a:pPr>
              <a:r>
                <a:rPr lang="en-US" sz="1400" dirty="0">
                  <a:latin typeface="Helvetica" panose="020B0604020202020204" pitchFamily="34" charset="0"/>
                  <a:cs typeface="Helvetica" panose="020B0604020202020204" pitchFamily="34" charset="0"/>
                </a:rPr>
                <a:t>Accounts Payable Fiscal Representative </a:t>
              </a:r>
            </a:p>
          </p:txBody>
        </p:sp>
        <p:sp>
          <p:nvSpPr>
            <p:cNvPr id="41" name="Hexagon 40">
              <a:extLst>
                <a:ext uri="{FF2B5EF4-FFF2-40B4-BE49-F238E27FC236}">
                  <a16:creationId xmlns:a16="http://schemas.microsoft.com/office/drawing/2014/main" id="{9E6AF7D2-F911-49FF-8F60-27D5B0BFE8C1}"/>
                </a:ext>
              </a:extLst>
            </p:cNvPr>
            <p:cNvSpPr/>
            <p:nvPr/>
          </p:nvSpPr>
          <p:spPr>
            <a:xfrm rot="16200000">
              <a:off x="5391568" y="2099760"/>
              <a:ext cx="1620645" cy="782542"/>
            </a:xfrm>
            <a:prstGeom prst="hexagon">
              <a:avLst/>
            </a:prstGeom>
          </p:spPr>
          <p:style>
            <a:lnRef idx="2">
              <a:schemeClr val="lt1">
                <a:hueOff val="0"/>
                <a:satOff val="0"/>
                <a:lumOff val="0"/>
                <a:alphaOff val="0"/>
              </a:schemeClr>
            </a:lnRef>
            <a:fillRef idx="1">
              <a:schemeClr val="accent3">
                <a:alpha val="50000"/>
                <a:hueOff val="11305098"/>
                <a:satOff val="41621"/>
                <a:lumOff val="-7058"/>
                <a:alphaOff val="0"/>
              </a:schemeClr>
            </a:fillRef>
            <a:effectRef idx="0">
              <a:schemeClr val="accent3">
                <a:alpha val="50000"/>
                <a:hueOff val="11305098"/>
                <a:satOff val="41621"/>
                <a:lumOff val="-7058"/>
                <a:alphaOff val="0"/>
              </a:schemeClr>
            </a:effectRef>
            <a:fontRef idx="minor">
              <a:schemeClr val="tx1"/>
            </a:fontRef>
          </p:style>
          <p:txBody>
            <a:bodyPr spcFirstLastPara="0" vert="horz" wrap="square" lIns="0" tIns="0" rIns="0" bIns="0" numCol="1" spcCol="1270" anchor="ctr" anchorCtr="0">
              <a:noAutofit/>
            </a:bodyPr>
            <a:lstStyle/>
            <a:p>
              <a:pPr algn="ctr" defTabSz="622284">
                <a:lnSpc>
                  <a:spcPct val="90000"/>
                </a:lnSpc>
                <a:spcBef>
                  <a:spcPct val="0"/>
                </a:spcBef>
                <a:spcAft>
                  <a:spcPct val="35000"/>
                </a:spcAft>
              </a:pPr>
              <a:r>
                <a:rPr lang="en-US" sz="1400" dirty="0">
                  <a:latin typeface="Helvetica" panose="020B0604020202020204" pitchFamily="34" charset="0"/>
                  <a:cs typeface="Helvetica" panose="020B0604020202020204" pitchFamily="34" charset="0"/>
                </a:rPr>
                <a:t>Chief Financial Officer </a:t>
              </a:r>
            </a:p>
          </p:txBody>
        </p:sp>
      </p:grpSp>
      <p:sp>
        <p:nvSpPr>
          <p:cNvPr id="11" name="Content Placeholder 10">
            <a:extLst>
              <a:ext uri="{FF2B5EF4-FFF2-40B4-BE49-F238E27FC236}">
                <a16:creationId xmlns:a16="http://schemas.microsoft.com/office/drawing/2014/main" id="{ED590D54-DF41-4F1C-BD33-506A43A77662}"/>
              </a:ext>
            </a:extLst>
          </p:cNvPr>
          <p:cNvSpPr>
            <a:spLocks noGrp="1"/>
          </p:cNvSpPr>
          <p:nvPr>
            <p:ph idx="1"/>
          </p:nvPr>
        </p:nvSpPr>
        <p:spPr>
          <a:xfrm>
            <a:off x="895352" y="3803827"/>
            <a:ext cx="2838451" cy="1005840"/>
          </a:xfrm>
          <a:prstGeom prst="homePlate">
            <a:avLst>
              <a:gd name="adj" fmla="val 52841"/>
            </a:avLst>
          </a:prstGeom>
          <a:solidFill>
            <a:schemeClr val="accent2">
              <a:lumMod val="20000"/>
              <a:lumOff val="80000"/>
            </a:schemeClr>
          </a:solidFill>
        </p:spPr>
        <p:txBody>
          <a:bodyPr anchor="ctr">
            <a:normAutofit/>
          </a:bodyPr>
          <a:lstStyle/>
          <a:p>
            <a:pPr marL="12700" indent="-12700">
              <a:buNone/>
            </a:pPr>
            <a:r>
              <a:rPr lang="en-US" dirty="0">
                <a:solidFill>
                  <a:sysClr val="windowText" lastClr="000000"/>
                </a:solidFill>
                <a:latin typeface="Helvetica" panose="020B0604020202020204" pitchFamily="34" charset="0"/>
                <a:cs typeface="Helvetica" panose="020B0604020202020204" pitchFamily="34" charset="0"/>
              </a:rPr>
              <a:t>Supports all roles involved in monthly invoice processing and payment.</a:t>
            </a:r>
          </a:p>
        </p:txBody>
      </p:sp>
      <p:sp>
        <p:nvSpPr>
          <p:cNvPr id="16" name="Title 15">
            <a:extLst>
              <a:ext uri="{FF2B5EF4-FFF2-40B4-BE49-F238E27FC236}">
                <a16:creationId xmlns:a16="http://schemas.microsoft.com/office/drawing/2014/main" id="{D1F55531-4F8B-4260-80AA-8EC0AB440992}"/>
              </a:ext>
            </a:extLst>
          </p:cNvPr>
          <p:cNvSpPr>
            <a:spLocks noGrp="1"/>
          </p:cNvSpPr>
          <p:nvPr>
            <p:ph type="title"/>
          </p:nvPr>
        </p:nvSpPr>
        <p:spPr/>
        <p:txBody>
          <a:bodyPr>
            <a:normAutofit/>
          </a:bodyPr>
          <a:lstStyle/>
          <a:p>
            <a:r>
              <a:rPr lang="en-US" dirty="0">
                <a:latin typeface="Helvetica" panose="020B0604020202020204" pitchFamily="34" charset="0"/>
                <a:cs typeface="Helvetica" panose="020B0604020202020204" pitchFamily="34" charset="0"/>
              </a:rPr>
              <a:t>DOAS Flexible Benefits Premium Tool</a:t>
            </a:r>
            <a:endParaRPr lang="en-US" dirty="0">
              <a:solidFill>
                <a:srgbClr val="9E2482"/>
              </a:solidFill>
              <a:latin typeface="Helvetica" panose="020B0604020202020204" pitchFamily="34" charset="0"/>
              <a:cs typeface="Helvetica" panose="020B0604020202020204" pitchFamily="34" charset="0"/>
            </a:endParaRPr>
          </a:p>
        </p:txBody>
      </p:sp>
      <p:sp>
        <p:nvSpPr>
          <p:cNvPr id="5" name="Slide Number Placeholder 3">
            <a:extLst>
              <a:ext uri="{FF2B5EF4-FFF2-40B4-BE49-F238E27FC236}">
                <a16:creationId xmlns:a16="http://schemas.microsoft.com/office/drawing/2014/main" id="{F8FD93E2-9AB1-4D8B-8568-9222BC9E852B}"/>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3</a:t>
            </a:fld>
            <a:endParaRPr lang="en-US" dirty="0">
              <a:latin typeface="Helvetica" panose="020B0604020202020204" pitchFamily="34" charset="0"/>
              <a:cs typeface="Helvetica" panose="020B0604020202020204" pitchFamily="34" charset="0"/>
            </a:endParaRPr>
          </a:p>
        </p:txBody>
      </p:sp>
      <p:sp>
        <p:nvSpPr>
          <p:cNvPr id="27" name="Text Placeholder 26">
            <a:extLst>
              <a:ext uri="{FF2B5EF4-FFF2-40B4-BE49-F238E27FC236}">
                <a16:creationId xmlns:a16="http://schemas.microsoft.com/office/drawing/2014/main" id="{AF068DFF-9F82-4F6C-993E-CC38B3FD4975}"/>
              </a:ext>
            </a:extLst>
          </p:cNvPr>
          <p:cNvSpPr>
            <a:spLocks noGrp="1"/>
          </p:cNvSpPr>
          <p:nvPr>
            <p:ph type="body" sz="half" idx="4294967295"/>
          </p:nvPr>
        </p:nvSpPr>
        <p:spPr>
          <a:xfrm>
            <a:off x="457200" y="1619251"/>
            <a:ext cx="8229600" cy="647700"/>
          </a:xfrm>
          <a:solidFill>
            <a:schemeClr val="accent6">
              <a:lumMod val="40000"/>
              <a:lumOff val="60000"/>
            </a:schemeClr>
          </a:solidFill>
          <a:ln>
            <a:noFill/>
          </a:ln>
        </p:spPr>
        <p:txBody>
          <a:bodyPr vert="horz" lIns="91440" tIns="182880" rIns="91440" bIns="182880" rtlCol="0" anchor="ctr">
            <a:noAutofit/>
          </a:bodyPr>
          <a:lstStyle/>
          <a:p>
            <a:pPr marL="400041" indent="0">
              <a:lnSpc>
                <a:spcPct val="114000"/>
              </a:lnSpc>
              <a:spcBef>
                <a:spcPts val="0"/>
              </a:spcBef>
              <a:spcAft>
                <a:spcPts val="1200"/>
              </a:spcAft>
              <a:buNone/>
            </a:pPr>
            <a:r>
              <a:rPr lang="en-US" sz="1600" b="1" dirty="0">
                <a:solidFill>
                  <a:srgbClr val="9E2482"/>
                </a:solidFill>
                <a:latin typeface="Helvetica" panose="020B0604020202020204" pitchFamily="34" charset="0"/>
                <a:cs typeface="Helvetica" panose="020B0604020202020204" pitchFamily="34" charset="0"/>
              </a:rPr>
              <a:t>A new way forward … </a:t>
            </a:r>
            <a:r>
              <a:rPr lang="en-US" altLang="en-US" sz="1600" dirty="0">
                <a:solidFill>
                  <a:srgbClr val="9E2482"/>
                </a:solidFill>
                <a:latin typeface="Helvetica" panose="020B0604020202020204" pitchFamily="34" charset="0"/>
                <a:cs typeface="Helvetica" panose="020B0604020202020204" pitchFamily="34" charset="0"/>
              </a:rPr>
              <a:t>Empowering you to use the new tool for reviewing and submitting Flexible Benefits Plan premium payments.</a:t>
            </a:r>
          </a:p>
        </p:txBody>
      </p:sp>
    </p:spTree>
    <p:extLst>
      <p:ext uri="{BB962C8B-B14F-4D97-AF65-F5344CB8AC3E}">
        <p14:creationId xmlns:p14="http://schemas.microsoft.com/office/powerpoint/2010/main" val="3807111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BF5E03-F83D-471E-8933-3D9AA6F88DFC}"/>
              </a:ext>
            </a:extLst>
          </p:cNvPr>
          <p:cNvPicPr>
            <a:picLocks noChangeAspect="1"/>
          </p:cNvPicPr>
          <p:nvPr/>
        </p:nvPicPr>
        <p:blipFill>
          <a:blip r:embed="rId3"/>
          <a:stretch>
            <a:fillRect/>
          </a:stretch>
        </p:blipFill>
        <p:spPr>
          <a:xfrm>
            <a:off x="111211" y="1546527"/>
            <a:ext cx="8798010" cy="379579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Pay Now Follow-up Screen 2:</a:t>
            </a:r>
            <a:br>
              <a:rPr lang="en-US" dirty="0"/>
            </a:br>
            <a:r>
              <a:rPr lang="en-US" dirty="0"/>
              <a:t>ePayment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30</a:t>
            </a:fld>
            <a:endParaRPr lang="en-US" dirty="0"/>
          </a:p>
        </p:txBody>
      </p:sp>
      <p:cxnSp>
        <p:nvCxnSpPr>
          <p:cNvPr id="26" name="Straight Arrow Connector 25">
            <a:extLst>
              <a:ext uri="{FF2B5EF4-FFF2-40B4-BE49-F238E27FC236}">
                <a16:creationId xmlns:a16="http://schemas.microsoft.com/office/drawing/2014/main" id="{B4ABE12F-5904-4070-8C87-5CDCF1A8268D}"/>
              </a:ext>
            </a:extLst>
          </p:cNvPr>
          <p:cNvCxnSpPr>
            <a:cxnSpLocks/>
          </p:cNvCxnSpPr>
          <p:nvPr/>
        </p:nvCxnSpPr>
        <p:spPr>
          <a:xfrm flipV="1">
            <a:off x="3483249" y="5361927"/>
            <a:ext cx="1088751" cy="47702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3A86076F-6279-4738-8CFD-9366D868B934}"/>
              </a:ext>
            </a:extLst>
          </p:cNvPr>
          <p:cNvSpPr txBox="1"/>
          <p:nvPr/>
        </p:nvSpPr>
        <p:spPr>
          <a:xfrm>
            <a:off x="234779" y="5491711"/>
            <a:ext cx="4694211" cy="864753"/>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sym typeface="Wingdings" panose="05000000000000000000" pitchFamily="2" charset="2"/>
              </a:rPr>
              <a:t>Select </a:t>
            </a:r>
            <a:r>
              <a:rPr lang="en-US" b="1" dirty="0">
                <a:sym typeface="Wingdings" panose="05000000000000000000" pitchFamily="2" charset="2"/>
              </a:rPr>
              <a:t>Confirm &amp; Pay</a:t>
            </a:r>
            <a:r>
              <a:rPr lang="en-US" dirty="0">
                <a:sym typeface="Wingdings" panose="05000000000000000000" pitchFamily="2" charset="2"/>
              </a:rPr>
              <a:t> to authorize the payment.</a:t>
            </a:r>
            <a:endParaRPr lang="en-US" dirty="0"/>
          </a:p>
        </p:txBody>
      </p:sp>
      <p:cxnSp>
        <p:nvCxnSpPr>
          <p:cNvPr id="15" name="Straight Arrow Connector 14">
            <a:extLst>
              <a:ext uri="{FF2B5EF4-FFF2-40B4-BE49-F238E27FC236}">
                <a16:creationId xmlns:a16="http://schemas.microsoft.com/office/drawing/2014/main" id="{C6F3F9FE-08B7-431D-92E4-70A214DA4953}"/>
              </a:ext>
            </a:extLst>
          </p:cNvPr>
          <p:cNvCxnSpPr>
            <a:cxnSpLocks/>
          </p:cNvCxnSpPr>
          <p:nvPr/>
        </p:nvCxnSpPr>
        <p:spPr>
          <a:xfrm>
            <a:off x="1535001" y="4178795"/>
            <a:ext cx="738642"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4146F84E-2CCC-42B5-B508-40B15D5A4BEF}"/>
              </a:ext>
            </a:extLst>
          </p:cNvPr>
          <p:cNvSpPr txBox="1"/>
          <p:nvPr/>
        </p:nvSpPr>
        <p:spPr>
          <a:xfrm>
            <a:off x="234779" y="3101547"/>
            <a:ext cx="1507524" cy="1569307"/>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sym typeface="Wingdings" panose="05000000000000000000" pitchFamily="2" charset="2"/>
              </a:rPr>
              <a:t>Enter the amount you want to pay and from which accounts.</a:t>
            </a:r>
            <a:endParaRPr lang="en-US" dirty="0"/>
          </a:p>
        </p:txBody>
      </p:sp>
      <p:sp>
        <p:nvSpPr>
          <p:cNvPr id="9" name="Rectangle 8">
            <a:extLst>
              <a:ext uri="{FF2B5EF4-FFF2-40B4-BE49-F238E27FC236}">
                <a16:creationId xmlns:a16="http://schemas.microsoft.com/office/drawing/2014/main" id="{11503F4D-E968-4F59-9093-667036CD01B5}"/>
              </a:ext>
            </a:extLst>
          </p:cNvPr>
          <p:cNvSpPr/>
          <p:nvPr/>
        </p:nvSpPr>
        <p:spPr>
          <a:xfrm>
            <a:off x="7801609" y="1546527"/>
            <a:ext cx="1255893" cy="259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557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6A9FAD-F2B8-4D97-A7A5-2705A3AF2909}"/>
              </a:ext>
            </a:extLst>
          </p:cNvPr>
          <p:cNvPicPr>
            <a:picLocks noChangeAspect="1"/>
          </p:cNvPicPr>
          <p:nvPr/>
        </p:nvPicPr>
        <p:blipFill>
          <a:blip r:embed="rId3"/>
          <a:stretch>
            <a:fillRect/>
          </a:stretch>
        </p:blipFill>
        <p:spPr>
          <a:xfrm>
            <a:off x="156268" y="1442568"/>
            <a:ext cx="8987731" cy="378865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t>Dashboard: Pay Now Follow-up Screen 3:</a:t>
            </a:r>
            <a:br>
              <a:rPr lang="en-US" dirty="0"/>
            </a:br>
            <a:r>
              <a:rPr lang="en-US" dirty="0"/>
              <a:t>ePayment (cont.)</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pPr/>
              <a:t>31</a:t>
            </a:fld>
            <a:endParaRPr lang="en-US" dirty="0"/>
          </a:p>
        </p:txBody>
      </p:sp>
      <p:cxnSp>
        <p:nvCxnSpPr>
          <p:cNvPr id="26" name="Straight Arrow Connector 25">
            <a:extLst>
              <a:ext uri="{FF2B5EF4-FFF2-40B4-BE49-F238E27FC236}">
                <a16:creationId xmlns:a16="http://schemas.microsoft.com/office/drawing/2014/main" id="{B4ABE12F-5904-4070-8C87-5CDCF1A8268D}"/>
              </a:ext>
            </a:extLst>
          </p:cNvPr>
          <p:cNvCxnSpPr>
            <a:cxnSpLocks/>
          </p:cNvCxnSpPr>
          <p:nvPr/>
        </p:nvCxnSpPr>
        <p:spPr>
          <a:xfrm flipV="1">
            <a:off x="5295014" y="3036483"/>
            <a:ext cx="3026543" cy="2378949"/>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3A86076F-6279-4738-8CFD-9366D868B934}"/>
              </a:ext>
            </a:extLst>
          </p:cNvPr>
          <p:cNvSpPr txBox="1"/>
          <p:nvPr/>
        </p:nvSpPr>
        <p:spPr>
          <a:xfrm>
            <a:off x="219538" y="5415432"/>
            <a:ext cx="5872918" cy="940918"/>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sym typeface="Wingdings" panose="05000000000000000000" pitchFamily="2" charset="2"/>
              </a:rPr>
              <a:t>Review the Payment Confirmation information on this screen and select </a:t>
            </a:r>
            <a:r>
              <a:rPr lang="en-US" b="1" dirty="0">
                <a:sym typeface="Wingdings" panose="05000000000000000000" pitchFamily="2" charset="2"/>
              </a:rPr>
              <a:t>Print as a PDF</a:t>
            </a:r>
            <a:r>
              <a:rPr lang="en-US" dirty="0">
                <a:sym typeface="Wingdings" panose="05000000000000000000" pitchFamily="2" charset="2"/>
              </a:rPr>
              <a:t> to print a file for your records.</a:t>
            </a:r>
            <a:endParaRPr lang="en-US" dirty="0"/>
          </a:p>
        </p:txBody>
      </p:sp>
      <p:sp>
        <p:nvSpPr>
          <p:cNvPr id="7" name="Rectangle 6">
            <a:extLst>
              <a:ext uri="{FF2B5EF4-FFF2-40B4-BE49-F238E27FC236}">
                <a16:creationId xmlns:a16="http://schemas.microsoft.com/office/drawing/2014/main" id="{754E1ABD-0360-4DE8-8096-0CBCDD26DE2A}"/>
              </a:ext>
            </a:extLst>
          </p:cNvPr>
          <p:cNvSpPr/>
          <p:nvPr/>
        </p:nvSpPr>
        <p:spPr>
          <a:xfrm>
            <a:off x="7801610" y="1549835"/>
            <a:ext cx="1342390" cy="267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9909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9C570B-4DF5-4579-AD56-10F044540A65}"/>
              </a:ext>
            </a:extLst>
          </p:cNvPr>
          <p:cNvPicPr>
            <a:picLocks noChangeAspect="1"/>
          </p:cNvPicPr>
          <p:nvPr/>
        </p:nvPicPr>
        <p:blipFill>
          <a:blip r:embed="rId4"/>
          <a:stretch>
            <a:fillRect/>
          </a:stretch>
        </p:blipFill>
        <p:spPr>
          <a:xfrm>
            <a:off x="115742" y="1639043"/>
            <a:ext cx="8777781" cy="349648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0EF32B02-0FE8-4AE4-8874-756005CFE400}"/>
              </a:ext>
            </a:extLst>
          </p:cNvPr>
          <p:cNvSpPr txBox="1"/>
          <p:nvPr/>
        </p:nvSpPr>
        <p:spPr>
          <a:xfrm>
            <a:off x="115742" y="5373440"/>
            <a:ext cx="6215447" cy="874475"/>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If your entity pays by Direct Deposit, you will see this message at the bottom of the </a:t>
            </a:r>
            <a:r>
              <a:rPr lang="en-US" b="1" dirty="0"/>
              <a:t>Pay Now </a:t>
            </a:r>
            <a:r>
              <a:rPr lang="en-US" dirty="0"/>
              <a:t>screen.</a:t>
            </a:r>
          </a:p>
        </p:txBody>
      </p:sp>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Message:</a:t>
            </a:r>
            <a:br>
              <a:rPr lang="en-US" dirty="0"/>
            </a:br>
            <a:r>
              <a:rPr lang="en-US" dirty="0"/>
              <a:t>Direct Deposit</a:t>
            </a:r>
          </a:p>
        </p:txBody>
      </p:sp>
      <p:sp>
        <p:nvSpPr>
          <p:cNvPr id="14" name="Slide Number Placeholder 3">
            <a:extLst>
              <a:ext uri="{FF2B5EF4-FFF2-40B4-BE49-F238E27FC236}">
                <a16:creationId xmlns:a16="http://schemas.microsoft.com/office/drawing/2014/main" id="{442C1001-0915-4EB7-8C20-F8FB9CB3BE01}"/>
              </a:ext>
            </a:extLst>
          </p:cNvPr>
          <p:cNvSpPr>
            <a:spLocks noGrp="1"/>
          </p:cNvSpPr>
          <p:nvPr>
            <p:ph type="sldNum" sz="quarter" idx="12"/>
          </p:nvPr>
        </p:nvSpPr>
        <p:spPr/>
        <p:txBody>
          <a:bodyPr/>
          <a:lstStyle/>
          <a:p>
            <a:fld id="{CCE7EACD-A346-A34B-BBAF-EF458C812BA9}" type="slidenum">
              <a:rPr lang="en-US" smtClean="0"/>
              <a:pPr/>
              <a:t>32</a:t>
            </a:fld>
            <a:endParaRPr lang="en-US" dirty="0"/>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pic>
        <p:nvPicPr>
          <p:cNvPr id="11" name="Picture 10">
            <a:extLst>
              <a:ext uri="{FF2B5EF4-FFF2-40B4-BE49-F238E27FC236}">
                <a16:creationId xmlns:a16="http://schemas.microsoft.com/office/drawing/2014/main" id="{F65FF44F-0871-4CFF-882B-4036B6DC8479}"/>
              </a:ext>
            </a:extLst>
          </p:cNvPr>
          <p:cNvPicPr>
            <a:picLocks noChangeAspect="1"/>
          </p:cNvPicPr>
          <p:nvPr/>
        </p:nvPicPr>
        <p:blipFill>
          <a:blip r:embed="rId5"/>
          <a:stretch>
            <a:fillRect/>
          </a:stretch>
        </p:blipFill>
        <p:spPr>
          <a:xfrm>
            <a:off x="115743" y="3657601"/>
            <a:ext cx="6215446" cy="1477925"/>
          </a:xfrm>
          <a:prstGeom prst="rect">
            <a:avLst/>
          </a:prstGeom>
        </p:spPr>
      </p:pic>
    </p:spTree>
    <p:extLst>
      <p:ext uri="{BB962C8B-B14F-4D97-AF65-F5344CB8AC3E}">
        <p14:creationId xmlns:p14="http://schemas.microsoft.com/office/powerpoint/2010/main" val="294730861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168CF4CF-6CB4-401C-B755-8EFE774EE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1460529"/>
            <a:ext cx="7191669" cy="4728273"/>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Follow-up Screen 1:</a:t>
            </a:r>
            <a:br>
              <a:rPr lang="en-US" dirty="0"/>
            </a:br>
            <a:r>
              <a:rPr lang="en-US" dirty="0"/>
              <a:t>Direct Deposit (cont.)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4" name="Slide Number Placeholder 3">
            <a:extLst>
              <a:ext uri="{FF2B5EF4-FFF2-40B4-BE49-F238E27FC236}">
                <a16:creationId xmlns:a16="http://schemas.microsoft.com/office/drawing/2014/main" id="{442C1001-0915-4EB7-8C20-F8FB9CB3BE01}"/>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33</a:t>
            </a:fld>
            <a:endParaRPr lang="en-US" dirty="0"/>
          </a:p>
        </p:txBody>
      </p:sp>
      <p:sp>
        <p:nvSpPr>
          <p:cNvPr id="10" name="TextBox 9">
            <a:extLst>
              <a:ext uri="{FF2B5EF4-FFF2-40B4-BE49-F238E27FC236}">
                <a16:creationId xmlns:a16="http://schemas.microsoft.com/office/drawing/2014/main" id="{01E99D57-9AEF-41B9-84D3-BCB7CEB45CD1}"/>
              </a:ext>
            </a:extLst>
          </p:cNvPr>
          <p:cNvSpPr txBox="1"/>
          <p:nvPr/>
        </p:nvSpPr>
        <p:spPr>
          <a:xfrm>
            <a:off x="1367542" y="6021255"/>
            <a:ext cx="6215447" cy="70022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Review this Payment Summary Screen and select </a:t>
            </a:r>
            <a:r>
              <a:rPr lang="en-US" b="1" dirty="0"/>
              <a:t>Submit &amp; Proceed to Payment </a:t>
            </a:r>
            <a:r>
              <a:rPr lang="en-US" dirty="0"/>
              <a:t>when you are ready to initiate payment.</a:t>
            </a:r>
          </a:p>
        </p:txBody>
      </p:sp>
      <p:sp>
        <p:nvSpPr>
          <p:cNvPr id="2" name="Rectangle 1">
            <a:extLst>
              <a:ext uri="{FF2B5EF4-FFF2-40B4-BE49-F238E27FC236}">
                <a16:creationId xmlns:a16="http://schemas.microsoft.com/office/drawing/2014/main" id="{24AE3D05-3E11-433C-BD95-40E49A92101B}"/>
              </a:ext>
            </a:extLst>
          </p:cNvPr>
          <p:cNvSpPr/>
          <p:nvPr/>
        </p:nvSpPr>
        <p:spPr>
          <a:xfrm>
            <a:off x="171450" y="1377907"/>
            <a:ext cx="365760" cy="38328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93CBB82-2522-4195-82D4-9178D3A1F035}"/>
              </a:ext>
            </a:extLst>
          </p:cNvPr>
          <p:cNvSpPr/>
          <p:nvPr/>
        </p:nvSpPr>
        <p:spPr>
          <a:xfrm>
            <a:off x="8208433" y="2560638"/>
            <a:ext cx="365760" cy="38328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320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Follow-up Screen 2:</a:t>
            </a:r>
            <a:br>
              <a:rPr lang="en-US" dirty="0"/>
            </a:br>
            <a:r>
              <a:rPr lang="en-US" dirty="0"/>
              <a:t>Direct Deposit (cont.)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4" name="Slide Number Placeholder 3">
            <a:extLst>
              <a:ext uri="{FF2B5EF4-FFF2-40B4-BE49-F238E27FC236}">
                <a16:creationId xmlns:a16="http://schemas.microsoft.com/office/drawing/2014/main" id="{442C1001-0915-4EB7-8C20-F8FB9CB3BE01}"/>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34</a:t>
            </a:fld>
            <a:endParaRPr lang="en-US" dirty="0"/>
          </a:p>
        </p:txBody>
      </p:sp>
      <p:sp>
        <p:nvSpPr>
          <p:cNvPr id="8" name="Rectangle 7">
            <a:extLst>
              <a:ext uri="{FF2B5EF4-FFF2-40B4-BE49-F238E27FC236}">
                <a16:creationId xmlns:a16="http://schemas.microsoft.com/office/drawing/2014/main" id="{A46536E9-526A-4E37-BCE5-37D34CEE7127}"/>
              </a:ext>
            </a:extLst>
          </p:cNvPr>
          <p:cNvSpPr/>
          <p:nvPr/>
        </p:nvSpPr>
        <p:spPr>
          <a:xfrm>
            <a:off x="7796269" y="1691639"/>
            <a:ext cx="1347731" cy="358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A71BD8D-2C49-4FF7-983A-C3C50DD0AA4B}"/>
              </a:ext>
            </a:extLst>
          </p:cNvPr>
          <p:cNvPicPr>
            <a:picLocks noChangeAspect="1"/>
          </p:cNvPicPr>
          <p:nvPr/>
        </p:nvPicPr>
        <p:blipFill>
          <a:blip r:embed="rId3"/>
          <a:stretch>
            <a:fillRect/>
          </a:stretch>
        </p:blipFill>
        <p:spPr>
          <a:xfrm>
            <a:off x="1601806" y="1453549"/>
            <a:ext cx="5729470" cy="427713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0BE34C30-0E64-8FBD-5498-8C027F60FBD7}"/>
              </a:ext>
            </a:extLst>
          </p:cNvPr>
          <p:cNvSpPr txBox="1"/>
          <p:nvPr/>
        </p:nvSpPr>
        <p:spPr>
          <a:xfrm>
            <a:off x="1326747" y="5643834"/>
            <a:ext cx="6215447" cy="939528"/>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Review this follow-up screen for additional details about Past Due amounts, Past Overpayment amounts and the Total Outstanding Amount due.</a:t>
            </a:r>
          </a:p>
        </p:txBody>
      </p:sp>
    </p:spTree>
    <p:extLst>
      <p:ext uri="{BB962C8B-B14F-4D97-AF65-F5344CB8AC3E}">
        <p14:creationId xmlns:p14="http://schemas.microsoft.com/office/powerpoint/2010/main" val="6126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Follow-up Screen 3:</a:t>
            </a:r>
            <a:br>
              <a:rPr lang="en-US" dirty="0"/>
            </a:br>
            <a:r>
              <a:rPr lang="en-US" dirty="0"/>
              <a:t>Direct Deposit (cont.)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4" name="Slide Number Placeholder 3">
            <a:extLst>
              <a:ext uri="{FF2B5EF4-FFF2-40B4-BE49-F238E27FC236}">
                <a16:creationId xmlns:a16="http://schemas.microsoft.com/office/drawing/2014/main" id="{442C1001-0915-4EB7-8C20-F8FB9CB3BE01}"/>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35</a:t>
            </a:fld>
            <a:endParaRPr lang="en-US" dirty="0"/>
          </a:p>
        </p:txBody>
      </p:sp>
      <p:sp>
        <p:nvSpPr>
          <p:cNvPr id="8" name="Rectangle 7">
            <a:extLst>
              <a:ext uri="{FF2B5EF4-FFF2-40B4-BE49-F238E27FC236}">
                <a16:creationId xmlns:a16="http://schemas.microsoft.com/office/drawing/2014/main" id="{A46536E9-526A-4E37-BCE5-37D34CEE7127}"/>
              </a:ext>
            </a:extLst>
          </p:cNvPr>
          <p:cNvSpPr/>
          <p:nvPr/>
        </p:nvSpPr>
        <p:spPr>
          <a:xfrm>
            <a:off x="7796269" y="1691639"/>
            <a:ext cx="1347731" cy="358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a:extLst>
              <a:ext uri="{FF2B5EF4-FFF2-40B4-BE49-F238E27FC236}">
                <a16:creationId xmlns:a16="http://schemas.microsoft.com/office/drawing/2014/main" id="{8EAAF349-243F-4BAC-B153-5B47FE260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830" y="1417638"/>
            <a:ext cx="6249986" cy="4938712"/>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82C6024-65FE-0B68-0305-7614268E1FDF}"/>
              </a:ext>
            </a:extLst>
          </p:cNvPr>
          <p:cNvCxnSpPr>
            <a:cxnSpLocks/>
          </p:cNvCxnSpPr>
          <p:nvPr/>
        </p:nvCxnSpPr>
        <p:spPr>
          <a:xfrm>
            <a:off x="1732721" y="3429000"/>
            <a:ext cx="2354686"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2" name="TextBox 1">
            <a:extLst>
              <a:ext uri="{FF2B5EF4-FFF2-40B4-BE49-F238E27FC236}">
                <a16:creationId xmlns:a16="http://schemas.microsoft.com/office/drawing/2014/main" id="{E1991B20-3147-09BF-59A8-3F17C8A5B4C7}"/>
              </a:ext>
            </a:extLst>
          </p:cNvPr>
          <p:cNvSpPr txBox="1"/>
          <p:nvPr/>
        </p:nvSpPr>
        <p:spPr>
          <a:xfrm>
            <a:off x="342899" y="1691639"/>
            <a:ext cx="1775268" cy="2255328"/>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When you see the Payment Confirmation Screen, make sure the status is “Processing.”</a:t>
            </a:r>
          </a:p>
        </p:txBody>
      </p:sp>
      <p:sp>
        <p:nvSpPr>
          <p:cNvPr id="9" name="TextBox 8">
            <a:extLst>
              <a:ext uri="{FF2B5EF4-FFF2-40B4-BE49-F238E27FC236}">
                <a16:creationId xmlns:a16="http://schemas.microsoft.com/office/drawing/2014/main" id="{B321B2FA-2402-7AB0-B986-D878CBB4C85C}"/>
              </a:ext>
            </a:extLst>
          </p:cNvPr>
          <p:cNvSpPr txBox="1"/>
          <p:nvPr/>
        </p:nvSpPr>
        <p:spPr>
          <a:xfrm>
            <a:off x="7131185" y="3006783"/>
            <a:ext cx="1435261" cy="2062103"/>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Select “Print as a PDF” to obtain a copy of this page for your records</a:t>
            </a:r>
          </a:p>
        </p:txBody>
      </p:sp>
      <p:cxnSp>
        <p:nvCxnSpPr>
          <p:cNvPr id="10" name="Straight Arrow Connector 9">
            <a:extLst>
              <a:ext uri="{FF2B5EF4-FFF2-40B4-BE49-F238E27FC236}">
                <a16:creationId xmlns:a16="http://schemas.microsoft.com/office/drawing/2014/main" id="{83DDF0BE-447A-F049-C347-DCD19755C60C}"/>
              </a:ext>
            </a:extLst>
          </p:cNvPr>
          <p:cNvCxnSpPr>
            <a:cxnSpLocks/>
          </p:cNvCxnSpPr>
          <p:nvPr/>
        </p:nvCxnSpPr>
        <p:spPr>
          <a:xfrm flipV="1">
            <a:off x="7315006" y="2534758"/>
            <a:ext cx="0" cy="472025"/>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0454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Follow-up Screen 4:</a:t>
            </a:r>
            <a:br>
              <a:rPr lang="en-US" dirty="0"/>
            </a:br>
            <a:r>
              <a:rPr lang="en-US" dirty="0"/>
              <a:t>Direct Deposit (cont.)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4" name="Slide Number Placeholder 3">
            <a:extLst>
              <a:ext uri="{FF2B5EF4-FFF2-40B4-BE49-F238E27FC236}">
                <a16:creationId xmlns:a16="http://schemas.microsoft.com/office/drawing/2014/main" id="{442C1001-0915-4EB7-8C20-F8FB9CB3BE01}"/>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36</a:t>
            </a:fld>
            <a:endParaRPr lang="en-US" dirty="0"/>
          </a:p>
        </p:txBody>
      </p:sp>
      <p:sp>
        <p:nvSpPr>
          <p:cNvPr id="8" name="Rectangle 7">
            <a:extLst>
              <a:ext uri="{FF2B5EF4-FFF2-40B4-BE49-F238E27FC236}">
                <a16:creationId xmlns:a16="http://schemas.microsoft.com/office/drawing/2014/main" id="{A46536E9-526A-4E37-BCE5-37D34CEE7127}"/>
              </a:ext>
            </a:extLst>
          </p:cNvPr>
          <p:cNvSpPr/>
          <p:nvPr/>
        </p:nvSpPr>
        <p:spPr>
          <a:xfrm>
            <a:off x="7796269" y="1691639"/>
            <a:ext cx="1347731" cy="358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06D2EF9-94AF-4B04-83A9-2E76291C8FEF}"/>
              </a:ext>
            </a:extLst>
          </p:cNvPr>
          <p:cNvPicPr>
            <a:picLocks noChangeAspect="1"/>
          </p:cNvPicPr>
          <p:nvPr/>
        </p:nvPicPr>
        <p:blipFill>
          <a:blip r:embed="rId3"/>
          <a:stretch>
            <a:fillRect/>
          </a:stretch>
        </p:blipFill>
        <p:spPr>
          <a:xfrm>
            <a:off x="1491263" y="1360457"/>
            <a:ext cx="6535137" cy="4878690"/>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4335340D-23B9-4129-3074-2F911F63AE1C}"/>
              </a:ext>
            </a:extLst>
          </p:cNvPr>
          <p:cNvCxnSpPr>
            <a:cxnSpLocks/>
          </p:cNvCxnSpPr>
          <p:nvPr/>
        </p:nvCxnSpPr>
        <p:spPr>
          <a:xfrm flipH="1">
            <a:off x="5364103" y="4297101"/>
            <a:ext cx="1760114" cy="0"/>
          </a:xfrm>
          <a:prstGeom prst="straightConnector1">
            <a:avLst/>
          </a:prstGeom>
          <a:ln w="1270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5" name="TextBox 4">
            <a:extLst>
              <a:ext uri="{FF2B5EF4-FFF2-40B4-BE49-F238E27FC236}">
                <a16:creationId xmlns:a16="http://schemas.microsoft.com/office/drawing/2014/main" id="{5FF88401-9117-2045-2C4F-39BCF701C1AD}"/>
              </a:ext>
            </a:extLst>
          </p:cNvPr>
          <p:cNvSpPr txBox="1"/>
          <p:nvPr/>
        </p:nvSpPr>
        <p:spPr>
          <a:xfrm>
            <a:off x="6911532" y="2552893"/>
            <a:ext cx="1775268" cy="2255328"/>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You will see this screen when your payment has been processed.</a:t>
            </a:r>
          </a:p>
        </p:txBody>
      </p:sp>
    </p:spTree>
    <p:extLst>
      <p:ext uri="{BB962C8B-B14F-4D97-AF65-F5344CB8AC3E}">
        <p14:creationId xmlns:p14="http://schemas.microsoft.com/office/powerpoint/2010/main" val="2743691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Message:</a:t>
            </a:r>
            <a:br>
              <a:rPr lang="en-US" dirty="0"/>
            </a:br>
            <a:r>
              <a:rPr lang="en-US" dirty="0"/>
              <a:t>Check Payment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6" name="Slide Number Placeholder 3">
            <a:extLst>
              <a:ext uri="{FF2B5EF4-FFF2-40B4-BE49-F238E27FC236}">
                <a16:creationId xmlns:a16="http://schemas.microsoft.com/office/drawing/2014/main" id="{2899742A-FAF6-4C72-98A3-7EED9F6354BF}"/>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37</a:t>
            </a:fld>
            <a:endParaRPr lang="en-US" dirty="0"/>
          </a:p>
        </p:txBody>
      </p:sp>
      <p:pic>
        <p:nvPicPr>
          <p:cNvPr id="5" name="Picture 4">
            <a:extLst>
              <a:ext uri="{FF2B5EF4-FFF2-40B4-BE49-F238E27FC236}">
                <a16:creationId xmlns:a16="http://schemas.microsoft.com/office/drawing/2014/main" id="{9B19C746-3E6A-4093-827F-0C4C1027CD49}"/>
              </a:ext>
            </a:extLst>
          </p:cNvPr>
          <p:cNvPicPr>
            <a:picLocks noChangeAspect="1"/>
          </p:cNvPicPr>
          <p:nvPr/>
        </p:nvPicPr>
        <p:blipFill>
          <a:blip r:embed="rId3"/>
          <a:stretch>
            <a:fillRect/>
          </a:stretch>
        </p:blipFill>
        <p:spPr>
          <a:xfrm>
            <a:off x="115742" y="1575922"/>
            <a:ext cx="8686800" cy="346024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C57EB12-7D68-4D31-9DE7-9F6918B1F7FC}"/>
              </a:ext>
            </a:extLst>
          </p:cNvPr>
          <p:cNvSpPr txBox="1"/>
          <p:nvPr/>
        </p:nvSpPr>
        <p:spPr>
          <a:xfrm>
            <a:off x="115742" y="5373440"/>
            <a:ext cx="6215447" cy="874475"/>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If your entity pays by check, you will see this message at the bottom of the </a:t>
            </a:r>
            <a:r>
              <a:rPr lang="en-US" b="1" dirty="0"/>
              <a:t>Pay Now </a:t>
            </a:r>
            <a:r>
              <a:rPr lang="en-US" dirty="0"/>
              <a:t>screen.</a:t>
            </a:r>
          </a:p>
        </p:txBody>
      </p:sp>
    </p:spTree>
    <p:extLst>
      <p:ext uri="{BB962C8B-B14F-4D97-AF65-F5344CB8AC3E}">
        <p14:creationId xmlns:p14="http://schemas.microsoft.com/office/powerpoint/2010/main" val="184109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Dashboard: Pay Now Follow-up Screen 1:</a:t>
            </a:r>
            <a:br>
              <a:rPr lang="en-US" dirty="0"/>
            </a:br>
            <a:r>
              <a:rPr lang="en-US" dirty="0"/>
              <a:t>Check Payment (cont.)</a:t>
            </a:r>
          </a:p>
        </p:txBody>
      </p:sp>
      <p:sp>
        <p:nvSpPr>
          <p:cNvPr id="6" name="Slide Number Placeholder 3">
            <a:extLst>
              <a:ext uri="{FF2B5EF4-FFF2-40B4-BE49-F238E27FC236}">
                <a16:creationId xmlns:a16="http://schemas.microsoft.com/office/drawing/2014/main" id="{2899742A-FAF6-4C72-98A3-7EED9F6354BF}"/>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38</a:t>
            </a:fld>
            <a:endParaRPr lang="en-US" dirty="0"/>
          </a:p>
        </p:txBody>
      </p:sp>
      <p:pic>
        <p:nvPicPr>
          <p:cNvPr id="11" name="Picture 10">
            <a:extLst>
              <a:ext uri="{FF2B5EF4-FFF2-40B4-BE49-F238E27FC236}">
                <a16:creationId xmlns:a16="http://schemas.microsoft.com/office/drawing/2014/main" id="{26229310-5751-4AE2-8E72-07AC467E2C25}"/>
              </a:ext>
            </a:extLst>
          </p:cNvPr>
          <p:cNvPicPr>
            <a:picLocks noChangeAspect="1"/>
          </p:cNvPicPr>
          <p:nvPr/>
        </p:nvPicPr>
        <p:blipFill>
          <a:blip r:embed="rId3"/>
          <a:stretch>
            <a:fillRect/>
          </a:stretch>
        </p:blipFill>
        <p:spPr>
          <a:xfrm>
            <a:off x="138288" y="1449963"/>
            <a:ext cx="9005711" cy="3898214"/>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id="{F3DB4BD2-8AD8-442F-85C9-9F327633E7C0}"/>
              </a:ext>
            </a:extLst>
          </p:cNvPr>
          <p:cNvCxnSpPr>
            <a:cxnSpLocks/>
          </p:cNvCxnSpPr>
          <p:nvPr/>
        </p:nvCxnSpPr>
        <p:spPr>
          <a:xfrm>
            <a:off x="6680916" y="2608281"/>
            <a:ext cx="1499346" cy="0"/>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235207F0-23DA-417E-A8FE-ACAB5F95FCA4}"/>
              </a:ext>
            </a:extLst>
          </p:cNvPr>
          <p:cNvSpPr txBox="1"/>
          <p:nvPr/>
        </p:nvSpPr>
        <p:spPr>
          <a:xfrm>
            <a:off x="4081803" y="2157678"/>
            <a:ext cx="3645244" cy="874475"/>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1" i="0">
                <a:solidFill>
                  <a:schemeClr val="tx1"/>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0" dirty="0"/>
              <a:t>Select </a:t>
            </a:r>
            <a:r>
              <a:rPr lang="en-US" dirty="0"/>
              <a:t>Print as PDF </a:t>
            </a:r>
            <a:r>
              <a:rPr lang="en-US" b="0" dirty="0"/>
              <a:t>to download and print the Payment Statement that must be included with your check.</a:t>
            </a:r>
          </a:p>
        </p:txBody>
      </p:sp>
      <p:cxnSp>
        <p:nvCxnSpPr>
          <p:cNvPr id="17" name="Straight Arrow Connector 16">
            <a:extLst>
              <a:ext uri="{FF2B5EF4-FFF2-40B4-BE49-F238E27FC236}">
                <a16:creationId xmlns:a16="http://schemas.microsoft.com/office/drawing/2014/main" id="{20DF7DF3-9E5A-42B8-A773-7BD8006E3B9F}"/>
              </a:ext>
            </a:extLst>
          </p:cNvPr>
          <p:cNvCxnSpPr>
            <a:cxnSpLocks/>
          </p:cNvCxnSpPr>
          <p:nvPr/>
        </p:nvCxnSpPr>
        <p:spPr>
          <a:xfrm flipV="1">
            <a:off x="5119654" y="5200149"/>
            <a:ext cx="0" cy="588000"/>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3" name="TextBox 12">
            <a:extLst>
              <a:ext uri="{FF2B5EF4-FFF2-40B4-BE49-F238E27FC236}">
                <a16:creationId xmlns:a16="http://schemas.microsoft.com/office/drawing/2014/main" id="{EB863B34-35A4-4C5F-AB1C-ADAFA0A31F15}"/>
              </a:ext>
            </a:extLst>
          </p:cNvPr>
          <p:cNvSpPr txBox="1"/>
          <p:nvPr/>
        </p:nvSpPr>
        <p:spPr>
          <a:xfrm>
            <a:off x="3583172" y="5668962"/>
            <a:ext cx="3361326" cy="914400"/>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Choose </a:t>
            </a:r>
            <a:r>
              <a:rPr lang="en-US" b="1" dirty="0"/>
              <a:t>Confirm Payment </a:t>
            </a:r>
            <a:r>
              <a:rPr lang="en-US" dirty="0"/>
              <a:t>to </a:t>
            </a:r>
            <a:br>
              <a:rPr lang="en-US" dirty="0"/>
            </a:br>
            <a:r>
              <a:rPr lang="en-US" dirty="0"/>
              <a:t>complete the online process. </a:t>
            </a:r>
          </a:p>
        </p:txBody>
      </p:sp>
      <p:sp>
        <p:nvSpPr>
          <p:cNvPr id="9" name="Rectangle 8">
            <a:extLst>
              <a:ext uri="{FF2B5EF4-FFF2-40B4-BE49-F238E27FC236}">
                <a16:creationId xmlns:a16="http://schemas.microsoft.com/office/drawing/2014/main" id="{A820DC4A-D741-40C4-A4C6-BB394E5EC9BA}"/>
              </a:ext>
            </a:extLst>
          </p:cNvPr>
          <p:cNvSpPr/>
          <p:nvPr/>
        </p:nvSpPr>
        <p:spPr>
          <a:xfrm>
            <a:off x="7872468" y="1609161"/>
            <a:ext cx="1172471" cy="372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17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A1E75-F7F7-48EA-ABC4-17B1F93C4DA8}"/>
              </a:ext>
            </a:extLst>
          </p:cNvPr>
          <p:cNvPicPr>
            <a:picLocks noChangeAspect="1"/>
          </p:cNvPicPr>
          <p:nvPr/>
        </p:nvPicPr>
        <p:blipFill>
          <a:blip r:embed="rId3"/>
          <a:stretch>
            <a:fillRect/>
          </a:stretch>
        </p:blipFill>
        <p:spPr>
          <a:xfrm>
            <a:off x="627995" y="1417638"/>
            <a:ext cx="7738765" cy="361182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normAutofit/>
          </a:bodyPr>
          <a:lstStyle/>
          <a:p>
            <a:r>
              <a:rPr lang="en-US" dirty="0"/>
              <a:t>Invoices &amp; Statements</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9" name="Oval 18">
            <a:extLst>
              <a:ext uri="{FF2B5EF4-FFF2-40B4-BE49-F238E27FC236}">
                <a16:creationId xmlns:a16="http://schemas.microsoft.com/office/drawing/2014/main" id="{A5AEFC7A-30D0-4458-A091-9EC97638B696}"/>
              </a:ext>
            </a:extLst>
          </p:cNvPr>
          <p:cNvSpPr/>
          <p:nvPr/>
        </p:nvSpPr>
        <p:spPr>
          <a:xfrm>
            <a:off x="5080241" y="1405902"/>
            <a:ext cx="981312" cy="465524"/>
          </a:xfrm>
          <a:prstGeom prst="ellipse">
            <a:avLst/>
          </a:prstGeom>
          <a:no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p>
            <a:pPr>
              <a:spcBef>
                <a:spcPts val="600"/>
              </a:spcBef>
              <a:buClr>
                <a:srgbClr val="9E2482"/>
              </a:buClr>
              <a:buSzPct val="115000"/>
            </a:pPr>
            <a:endParaRPr lang="en-US" sz="1600" dirty="0">
              <a:solidFill>
                <a:schemeClr val="dk1"/>
              </a:solidFill>
              <a:latin typeface="Helvetica" panose="020B0604020202020204" pitchFamily="34" charset="0"/>
              <a:cs typeface="Helvetica" panose="020B0604020202020204" pitchFamily="34" charset="0"/>
            </a:endParaRPr>
          </a:p>
        </p:txBody>
      </p:sp>
      <p:cxnSp>
        <p:nvCxnSpPr>
          <p:cNvPr id="9" name="Straight Arrow Connector 8">
            <a:extLst>
              <a:ext uri="{FF2B5EF4-FFF2-40B4-BE49-F238E27FC236}">
                <a16:creationId xmlns:a16="http://schemas.microsoft.com/office/drawing/2014/main" id="{50847BD2-6351-4C7D-8924-7F9BA727AE52}"/>
              </a:ext>
            </a:extLst>
          </p:cNvPr>
          <p:cNvCxnSpPr>
            <a:cxnSpLocks/>
          </p:cNvCxnSpPr>
          <p:nvPr/>
        </p:nvCxnSpPr>
        <p:spPr>
          <a:xfrm flipV="1">
            <a:off x="4541108" y="1837557"/>
            <a:ext cx="1029789" cy="2470796"/>
          </a:xfrm>
          <a:prstGeom prst="straightConnector1">
            <a:avLst/>
          </a:prstGeom>
          <a:ln w="3175">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8" name="TextBox 7">
            <a:extLst>
              <a:ext uri="{FF2B5EF4-FFF2-40B4-BE49-F238E27FC236}">
                <a16:creationId xmlns:a16="http://schemas.microsoft.com/office/drawing/2014/main" id="{C0EB9B54-43BA-441C-9611-8DD22B9D2F1B}"/>
              </a:ext>
            </a:extLst>
          </p:cNvPr>
          <p:cNvSpPr txBox="1"/>
          <p:nvPr/>
        </p:nvSpPr>
        <p:spPr>
          <a:xfrm>
            <a:off x="2199503" y="3429000"/>
            <a:ext cx="4205736" cy="1400777"/>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After selecting </a:t>
            </a:r>
            <a:r>
              <a:rPr lang="en-US" b="1" dirty="0"/>
              <a:t>Invoices &amp; Statements </a:t>
            </a:r>
            <a:br>
              <a:rPr lang="en-US" dirty="0"/>
            </a:br>
            <a:r>
              <a:rPr lang="en-US" dirty="0"/>
              <a:t>from the top navigation, view the current statements and download invoices as shown on this screenshot.</a:t>
            </a:r>
          </a:p>
        </p:txBody>
      </p:sp>
      <p:sp>
        <p:nvSpPr>
          <p:cNvPr id="10" name="Slide Number Placeholder 3">
            <a:extLst>
              <a:ext uri="{FF2B5EF4-FFF2-40B4-BE49-F238E27FC236}">
                <a16:creationId xmlns:a16="http://schemas.microsoft.com/office/drawing/2014/main" id="{78866E08-E404-4641-96E2-9F43932BA33D}"/>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39</a:t>
            </a:fld>
            <a:endParaRPr lang="en-US" dirty="0"/>
          </a:p>
        </p:txBody>
      </p:sp>
      <p:sp>
        <p:nvSpPr>
          <p:cNvPr id="11" name="TextBox 10">
            <a:extLst>
              <a:ext uri="{FF2B5EF4-FFF2-40B4-BE49-F238E27FC236}">
                <a16:creationId xmlns:a16="http://schemas.microsoft.com/office/drawing/2014/main" id="{CD2E1356-B242-4DEA-85DF-EB2970E7FDF2}"/>
              </a:ext>
            </a:extLst>
          </p:cNvPr>
          <p:cNvSpPr txBox="1"/>
          <p:nvPr/>
        </p:nvSpPr>
        <p:spPr>
          <a:xfrm>
            <a:off x="1210961" y="5403779"/>
            <a:ext cx="7029271" cy="756336"/>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spcBef>
                <a:spcPts val="600"/>
              </a:spcBef>
              <a:spcAft>
                <a:spcPts val="0"/>
              </a:spcAft>
              <a:buClr>
                <a:srgbClr val="9E2482"/>
              </a:buClr>
              <a:buSzPct val="115000"/>
              <a:buFont typeface="Wingdings" charset="2"/>
              <a:buNone/>
              <a:defRPr sz="16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endParaRPr lang="en-US" dirty="0"/>
          </a:p>
          <a:p>
            <a:r>
              <a:rPr lang="en-US" dirty="0"/>
              <a:t>Invoices can be downloaded from the </a:t>
            </a:r>
            <a:r>
              <a:rPr lang="en-US" b="1" dirty="0"/>
              <a:t>Dashboard</a:t>
            </a:r>
            <a:r>
              <a:rPr lang="en-US" dirty="0"/>
              <a:t> and the </a:t>
            </a:r>
            <a:r>
              <a:rPr lang="en-US" b="1" dirty="0"/>
              <a:t>Invoices &amp; Statements </a:t>
            </a:r>
            <a:r>
              <a:rPr lang="en-US" dirty="0"/>
              <a:t>selections.</a:t>
            </a:r>
          </a:p>
          <a:p>
            <a:endParaRPr lang="en-US" dirty="0"/>
          </a:p>
        </p:txBody>
      </p:sp>
      <p:sp>
        <p:nvSpPr>
          <p:cNvPr id="12" name="Rectangle 11">
            <a:extLst>
              <a:ext uri="{FF2B5EF4-FFF2-40B4-BE49-F238E27FC236}">
                <a16:creationId xmlns:a16="http://schemas.microsoft.com/office/drawing/2014/main" id="{7FCBEBA3-6FA0-44C6-8C07-619ACD112BD3}"/>
              </a:ext>
            </a:extLst>
          </p:cNvPr>
          <p:cNvSpPr/>
          <p:nvPr/>
        </p:nvSpPr>
        <p:spPr>
          <a:xfrm>
            <a:off x="7021544" y="1498057"/>
            <a:ext cx="1101376" cy="259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16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val 99">
            <a:extLst>
              <a:ext uri="{FF2B5EF4-FFF2-40B4-BE49-F238E27FC236}">
                <a16:creationId xmlns:a16="http://schemas.microsoft.com/office/drawing/2014/main" id="{87AF31AB-51C6-4F95-B8CC-00BF510A4F84}"/>
              </a:ext>
            </a:extLst>
          </p:cNvPr>
          <p:cNvSpPr/>
          <p:nvPr/>
        </p:nvSpPr>
        <p:spPr>
          <a:xfrm>
            <a:off x="2467908" y="2341059"/>
            <a:ext cx="3657600" cy="3200400"/>
          </a:xfrm>
          <a:prstGeom prst="ellipse">
            <a:avLst/>
          </a:prstGeom>
          <a:noFill/>
          <a:ln w="76200">
            <a:solidFill>
              <a:srgbClr val="7500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88" name="Title 1">
            <a:extLst>
              <a:ext uri="{FF2B5EF4-FFF2-40B4-BE49-F238E27FC236}">
                <a16:creationId xmlns:a16="http://schemas.microsoft.com/office/drawing/2014/main" id="{8120D99B-94D4-409B-8200-7A98320A099C}"/>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Change Management Strategy</a:t>
            </a:r>
          </a:p>
        </p:txBody>
      </p:sp>
      <p:sp>
        <p:nvSpPr>
          <p:cNvPr id="4" name="Slide Number Placeholder 3"/>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4</a:t>
            </a:fld>
            <a:endParaRPr lang="en-US" dirty="0">
              <a:latin typeface="Helvetica" panose="020B0604020202020204" pitchFamily="34" charset="0"/>
              <a:cs typeface="Helvetica" panose="020B0604020202020204" pitchFamily="34" charset="0"/>
            </a:endParaRPr>
          </a:p>
        </p:txBody>
      </p:sp>
      <p:grpSp>
        <p:nvGrpSpPr>
          <p:cNvPr id="102" name="Group 101">
            <a:extLst>
              <a:ext uri="{FF2B5EF4-FFF2-40B4-BE49-F238E27FC236}">
                <a16:creationId xmlns:a16="http://schemas.microsoft.com/office/drawing/2014/main" id="{F40BCA4B-91A5-4505-9515-9A6CC5616720}"/>
              </a:ext>
            </a:extLst>
          </p:cNvPr>
          <p:cNvGrpSpPr/>
          <p:nvPr/>
        </p:nvGrpSpPr>
        <p:grpSpPr>
          <a:xfrm>
            <a:off x="1678025" y="1586683"/>
            <a:ext cx="5237373" cy="4642671"/>
            <a:chOff x="2169512" y="1575249"/>
            <a:chExt cx="5237373" cy="4642671"/>
          </a:xfrm>
        </p:grpSpPr>
        <p:grpSp>
          <p:nvGrpSpPr>
            <p:cNvPr id="96" name="Group 95">
              <a:extLst>
                <a:ext uri="{FF2B5EF4-FFF2-40B4-BE49-F238E27FC236}">
                  <a16:creationId xmlns:a16="http://schemas.microsoft.com/office/drawing/2014/main" id="{3B2E105C-3EDB-4113-96BD-406F7ACE0094}"/>
                </a:ext>
              </a:extLst>
            </p:cNvPr>
            <p:cNvGrpSpPr/>
            <p:nvPr/>
          </p:nvGrpSpPr>
          <p:grpSpPr>
            <a:xfrm>
              <a:off x="4936665" y="1575249"/>
              <a:ext cx="1697332" cy="1419411"/>
              <a:chOff x="651508" y="3232599"/>
              <a:chExt cx="1697332" cy="1419411"/>
            </a:xfrm>
          </p:grpSpPr>
          <p:sp>
            <p:nvSpPr>
              <p:cNvPr id="53" name="Freeform: Shape 52">
                <a:extLst>
                  <a:ext uri="{FF2B5EF4-FFF2-40B4-BE49-F238E27FC236}">
                    <a16:creationId xmlns:a16="http://schemas.microsoft.com/office/drawing/2014/main" id="{2CEC3FB6-7889-4612-9C6E-26486CCFE060}"/>
                  </a:ext>
                </a:extLst>
              </p:cNvPr>
              <p:cNvSpPr/>
              <p:nvPr/>
            </p:nvSpPr>
            <p:spPr>
              <a:xfrm>
                <a:off x="651508" y="3232599"/>
                <a:ext cx="1645920" cy="1371600"/>
              </a:xfrm>
              <a:custGeom>
                <a:avLst/>
                <a:gdLst>
                  <a:gd name="connsiteX0" fmla="*/ 0 w 834659"/>
                  <a:gd name="connsiteY0" fmla="*/ 68842 h 688419"/>
                  <a:gd name="connsiteX1" fmla="*/ 68842 w 834659"/>
                  <a:gd name="connsiteY1" fmla="*/ 0 h 688419"/>
                  <a:gd name="connsiteX2" fmla="*/ 765817 w 834659"/>
                  <a:gd name="connsiteY2" fmla="*/ 0 h 688419"/>
                  <a:gd name="connsiteX3" fmla="*/ 834659 w 834659"/>
                  <a:gd name="connsiteY3" fmla="*/ 68842 h 688419"/>
                  <a:gd name="connsiteX4" fmla="*/ 834659 w 834659"/>
                  <a:gd name="connsiteY4" fmla="*/ 619577 h 688419"/>
                  <a:gd name="connsiteX5" fmla="*/ 765817 w 834659"/>
                  <a:gd name="connsiteY5" fmla="*/ 688419 h 688419"/>
                  <a:gd name="connsiteX6" fmla="*/ 68842 w 834659"/>
                  <a:gd name="connsiteY6" fmla="*/ 688419 h 688419"/>
                  <a:gd name="connsiteX7" fmla="*/ 0 w 834659"/>
                  <a:gd name="connsiteY7" fmla="*/ 619577 h 688419"/>
                  <a:gd name="connsiteX8" fmla="*/ 0 w 834659"/>
                  <a:gd name="connsiteY8" fmla="*/ 68842 h 6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59" h="688419">
                    <a:moveTo>
                      <a:pt x="0" y="68842"/>
                    </a:moveTo>
                    <a:cubicBezTo>
                      <a:pt x="0" y="30822"/>
                      <a:pt x="30822" y="0"/>
                      <a:pt x="68842" y="0"/>
                    </a:cubicBezTo>
                    <a:lnTo>
                      <a:pt x="765817" y="0"/>
                    </a:lnTo>
                    <a:cubicBezTo>
                      <a:pt x="803837" y="0"/>
                      <a:pt x="834659" y="30822"/>
                      <a:pt x="834659" y="68842"/>
                    </a:cubicBezTo>
                    <a:lnTo>
                      <a:pt x="834659" y="619577"/>
                    </a:lnTo>
                    <a:cubicBezTo>
                      <a:pt x="834659" y="657597"/>
                      <a:pt x="803837" y="688419"/>
                      <a:pt x="765817" y="688419"/>
                    </a:cubicBezTo>
                    <a:lnTo>
                      <a:pt x="68842" y="688419"/>
                    </a:lnTo>
                    <a:cubicBezTo>
                      <a:pt x="30822" y="688419"/>
                      <a:pt x="0" y="657597"/>
                      <a:pt x="0" y="619577"/>
                    </a:cubicBezTo>
                    <a:lnTo>
                      <a:pt x="0" y="68842"/>
                    </a:lnTo>
                    <a:close/>
                  </a:path>
                </a:pathLst>
              </a:custGeom>
              <a:solidFill>
                <a:schemeClr val="accent6">
                  <a:lumMod val="40000"/>
                  <a:lumOff val="60000"/>
                </a:schemeClr>
              </a:solidFill>
              <a:ln>
                <a:solidFill>
                  <a:schemeClr val="bg1"/>
                </a:solidFill>
              </a:ln>
            </p:spPr>
            <p:style>
              <a:lnRef idx="2">
                <a:schemeClr val="accent4">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72" tIns="91440" rIns="27432" bIns="174791" numCol="1" spcCol="1270" anchor="ctr" anchorCtr="0">
                <a:noAutofit/>
              </a:bodyPr>
              <a:lstStyle/>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Assess stakeholder needs</a:t>
                </a:r>
              </a:p>
            </p:txBody>
          </p:sp>
          <p:sp>
            <p:nvSpPr>
              <p:cNvPr id="55" name="Rectangle: Rounded Corners 54">
                <a:extLst>
                  <a:ext uri="{FF2B5EF4-FFF2-40B4-BE49-F238E27FC236}">
                    <a16:creationId xmlns:a16="http://schemas.microsoft.com/office/drawing/2014/main" id="{19539482-4A72-41A9-A7EC-CA0761667059}"/>
                  </a:ext>
                </a:extLst>
              </p:cNvPr>
              <p:cNvSpPr/>
              <p:nvPr/>
            </p:nvSpPr>
            <p:spPr>
              <a:xfrm>
                <a:off x="1983080" y="4286250"/>
                <a:ext cx="365760" cy="365760"/>
              </a:xfrm>
              <a:prstGeom prst="round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spcFirstLastPara="0" vert="horz" wrap="square" lIns="39121" tIns="28961" rIns="39121" bIns="28961" numCol="1" spcCol="1270" anchor="ctr" anchorCtr="0">
                <a:noAutofit/>
              </a:bodyPr>
              <a:lstStyle/>
              <a:p>
                <a:pPr algn="ctr" defTabSz="711182">
                  <a:lnSpc>
                    <a:spcPct val="90000"/>
                  </a:lnSpc>
                  <a:spcBef>
                    <a:spcPct val="0"/>
                  </a:spcBef>
                  <a:spcAft>
                    <a:spcPct val="35000"/>
                  </a:spcAft>
                </a:pPr>
                <a:r>
                  <a:rPr lang="en-US" sz="1600" dirty="0">
                    <a:latin typeface="Helvetica" panose="020B0604020202020204" pitchFamily="34" charset="0"/>
                    <a:cs typeface="Helvetica" panose="020B0604020202020204" pitchFamily="34" charset="0"/>
                  </a:rPr>
                  <a:t>1</a:t>
                </a:r>
              </a:p>
            </p:txBody>
          </p:sp>
        </p:grpSp>
        <p:grpSp>
          <p:nvGrpSpPr>
            <p:cNvPr id="94" name="Group 93">
              <a:extLst>
                <a:ext uri="{FF2B5EF4-FFF2-40B4-BE49-F238E27FC236}">
                  <a16:creationId xmlns:a16="http://schemas.microsoft.com/office/drawing/2014/main" id="{C157239F-C096-427A-8A76-9D850B85D757}"/>
                </a:ext>
              </a:extLst>
            </p:cNvPr>
            <p:cNvGrpSpPr/>
            <p:nvPr/>
          </p:nvGrpSpPr>
          <p:grpSpPr>
            <a:xfrm>
              <a:off x="5703021" y="3185451"/>
              <a:ext cx="1703864" cy="1419412"/>
              <a:chOff x="3485601" y="1723839"/>
              <a:chExt cx="1703864" cy="1419412"/>
            </a:xfrm>
          </p:grpSpPr>
          <p:sp>
            <p:nvSpPr>
              <p:cNvPr id="56" name="Freeform: Shape 55">
                <a:extLst>
                  <a:ext uri="{FF2B5EF4-FFF2-40B4-BE49-F238E27FC236}">
                    <a16:creationId xmlns:a16="http://schemas.microsoft.com/office/drawing/2014/main" id="{94D69D66-A8BF-4872-BC6C-4B8A68AA73E6}"/>
                  </a:ext>
                </a:extLst>
              </p:cNvPr>
              <p:cNvSpPr/>
              <p:nvPr/>
            </p:nvSpPr>
            <p:spPr>
              <a:xfrm>
                <a:off x="3485601" y="1723839"/>
                <a:ext cx="1645920" cy="1371600"/>
              </a:xfrm>
              <a:custGeom>
                <a:avLst/>
                <a:gdLst>
                  <a:gd name="connsiteX0" fmla="*/ 0 w 834659"/>
                  <a:gd name="connsiteY0" fmla="*/ 68842 h 688419"/>
                  <a:gd name="connsiteX1" fmla="*/ 68842 w 834659"/>
                  <a:gd name="connsiteY1" fmla="*/ 0 h 688419"/>
                  <a:gd name="connsiteX2" fmla="*/ 765817 w 834659"/>
                  <a:gd name="connsiteY2" fmla="*/ 0 h 688419"/>
                  <a:gd name="connsiteX3" fmla="*/ 834659 w 834659"/>
                  <a:gd name="connsiteY3" fmla="*/ 68842 h 688419"/>
                  <a:gd name="connsiteX4" fmla="*/ 834659 w 834659"/>
                  <a:gd name="connsiteY4" fmla="*/ 619577 h 688419"/>
                  <a:gd name="connsiteX5" fmla="*/ 765817 w 834659"/>
                  <a:gd name="connsiteY5" fmla="*/ 688419 h 688419"/>
                  <a:gd name="connsiteX6" fmla="*/ 68842 w 834659"/>
                  <a:gd name="connsiteY6" fmla="*/ 688419 h 688419"/>
                  <a:gd name="connsiteX7" fmla="*/ 0 w 834659"/>
                  <a:gd name="connsiteY7" fmla="*/ 619577 h 688419"/>
                  <a:gd name="connsiteX8" fmla="*/ 0 w 834659"/>
                  <a:gd name="connsiteY8" fmla="*/ 68842 h 6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59" h="688419">
                    <a:moveTo>
                      <a:pt x="0" y="68842"/>
                    </a:moveTo>
                    <a:cubicBezTo>
                      <a:pt x="0" y="30822"/>
                      <a:pt x="30822" y="0"/>
                      <a:pt x="68842" y="0"/>
                    </a:cubicBezTo>
                    <a:lnTo>
                      <a:pt x="765817" y="0"/>
                    </a:lnTo>
                    <a:cubicBezTo>
                      <a:pt x="803837" y="0"/>
                      <a:pt x="834659" y="30822"/>
                      <a:pt x="834659" y="68842"/>
                    </a:cubicBezTo>
                    <a:lnTo>
                      <a:pt x="834659" y="619577"/>
                    </a:lnTo>
                    <a:cubicBezTo>
                      <a:pt x="834659" y="657597"/>
                      <a:pt x="803837" y="688419"/>
                      <a:pt x="765817" y="688419"/>
                    </a:cubicBezTo>
                    <a:lnTo>
                      <a:pt x="68842" y="688419"/>
                    </a:lnTo>
                    <a:cubicBezTo>
                      <a:pt x="30822" y="688419"/>
                      <a:pt x="0" y="657597"/>
                      <a:pt x="0" y="619577"/>
                    </a:cubicBezTo>
                    <a:lnTo>
                      <a:pt x="0" y="68842"/>
                    </a:lnTo>
                    <a:close/>
                  </a:path>
                </a:pathLst>
              </a:custGeom>
              <a:solidFill>
                <a:schemeClr val="accent6">
                  <a:lumMod val="40000"/>
                  <a:lumOff val="60000"/>
                </a:schemeClr>
              </a:solidFill>
              <a:ln>
                <a:solidFill>
                  <a:schemeClr val="bg1"/>
                </a:solidFill>
              </a:ln>
            </p:spPr>
            <p:style>
              <a:lnRef idx="2">
                <a:schemeClr val="accent4">
                  <a:shade val="50000"/>
                  <a:hueOff val="181598"/>
                  <a:satOff val="-24687"/>
                  <a:lumOff val="177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72" tIns="174791" rIns="27272" bIns="27273" numCol="1" spcCol="1270" anchor="ctr" anchorCtr="0">
                <a:noAutofit/>
              </a:bodyPr>
              <a:lstStyle/>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Align and inform leaders—engage them as advocates</a:t>
                </a:r>
              </a:p>
            </p:txBody>
          </p:sp>
          <p:sp>
            <p:nvSpPr>
              <p:cNvPr id="58" name="Rectangle: Rounded Corners 57">
                <a:extLst>
                  <a:ext uri="{FF2B5EF4-FFF2-40B4-BE49-F238E27FC236}">
                    <a16:creationId xmlns:a16="http://schemas.microsoft.com/office/drawing/2014/main" id="{553AB5EA-2CC9-4F8F-B0F7-BDE526BBA9A9}"/>
                  </a:ext>
                </a:extLst>
              </p:cNvPr>
              <p:cNvSpPr/>
              <p:nvPr/>
            </p:nvSpPr>
            <p:spPr>
              <a:xfrm>
                <a:off x="4823705" y="2777490"/>
                <a:ext cx="365760" cy="365761"/>
              </a:xfrm>
              <a:prstGeom prst="roundRect">
                <a:avLst/>
              </a:prstGeom>
              <a:solidFill>
                <a:srgbClr val="75005E"/>
              </a:solidFill>
            </p:spPr>
            <p:style>
              <a:lnRef idx="2">
                <a:schemeClr val="lt1">
                  <a:hueOff val="0"/>
                  <a:satOff val="0"/>
                  <a:lumOff val="0"/>
                  <a:alphaOff val="0"/>
                </a:schemeClr>
              </a:lnRef>
              <a:fillRef idx="1">
                <a:schemeClr val="accent4">
                  <a:shade val="50000"/>
                  <a:hueOff val="181598"/>
                  <a:satOff val="-24687"/>
                  <a:lumOff val="17777"/>
                  <a:alphaOff val="0"/>
                </a:schemeClr>
              </a:fillRef>
              <a:effectRef idx="0">
                <a:schemeClr val="accent4">
                  <a:shade val="50000"/>
                  <a:hueOff val="181598"/>
                  <a:satOff val="-24687"/>
                  <a:lumOff val="17777"/>
                  <a:alphaOff val="0"/>
                </a:schemeClr>
              </a:effectRef>
              <a:fontRef idx="minor">
                <a:schemeClr val="lt1"/>
              </a:fontRef>
            </p:style>
            <p:txBody>
              <a:bodyPr spcFirstLastPara="0" vert="horz" wrap="square" lIns="39121" tIns="28961" rIns="39121" bIns="28961" numCol="1" spcCol="1270" anchor="ctr" anchorCtr="0">
                <a:noAutofit/>
              </a:bodyPr>
              <a:lstStyle/>
              <a:p>
                <a:pPr algn="ctr" defTabSz="711182">
                  <a:lnSpc>
                    <a:spcPct val="90000"/>
                  </a:lnSpc>
                  <a:spcBef>
                    <a:spcPct val="0"/>
                  </a:spcBef>
                  <a:spcAft>
                    <a:spcPct val="35000"/>
                  </a:spcAft>
                </a:pPr>
                <a:r>
                  <a:rPr lang="en-US" sz="1600" dirty="0">
                    <a:latin typeface="Helvetica" panose="020B0604020202020204" pitchFamily="34" charset="0"/>
                    <a:cs typeface="Helvetica" panose="020B0604020202020204" pitchFamily="34" charset="0"/>
                  </a:rPr>
                  <a:t>2</a:t>
                </a:r>
              </a:p>
            </p:txBody>
          </p:sp>
        </p:grpSp>
        <p:grpSp>
          <p:nvGrpSpPr>
            <p:cNvPr id="95" name="Group 94">
              <a:extLst>
                <a:ext uri="{FF2B5EF4-FFF2-40B4-BE49-F238E27FC236}">
                  <a16:creationId xmlns:a16="http://schemas.microsoft.com/office/drawing/2014/main" id="{DBBD80CE-DADD-43A3-A24F-222889BE7C15}"/>
                </a:ext>
              </a:extLst>
            </p:cNvPr>
            <p:cNvGrpSpPr/>
            <p:nvPr/>
          </p:nvGrpSpPr>
          <p:grpSpPr>
            <a:xfrm>
              <a:off x="4936665" y="4795655"/>
              <a:ext cx="1694066" cy="1419412"/>
              <a:chOff x="5953935" y="1746699"/>
              <a:chExt cx="1694066" cy="1419412"/>
            </a:xfrm>
          </p:grpSpPr>
          <p:sp>
            <p:nvSpPr>
              <p:cNvPr id="59" name="Freeform: Shape 58">
                <a:extLst>
                  <a:ext uri="{FF2B5EF4-FFF2-40B4-BE49-F238E27FC236}">
                    <a16:creationId xmlns:a16="http://schemas.microsoft.com/office/drawing/2014/main" id="{187E3C77-A659-4451-83FF-4D445C43B642}"/>
                  </a:ext>
                </a:extLst>
              </p:cNvPr>
              <p:cNvSpPr/>
              <p:nvPr/>
            </p:nvSpPr>
            <p:spPr>
              <a:xfrm>
                <a:off x="5953935" y="1746699"/>
                <a:ext cx="1645920" cy="1371600"/>
              </a:xfrm>
              <a:custGeom>
                <a:avLst/>
                <a:gdLst>
                  <a:gd name="connsiteX0" fmla="*/ 0 w 834659"/>
                  <a:gd name="connsiteY0" fmla="*/ 68842 h 688419"/>
                  <a:gd name="connsiteX1" fmla="*/ 68842 w 834659"/>
                  <a:gd name="connsiteY1" fmla="*/ 0 h 688419"/>
                  <a:gd name="connsiteX2" fmla="*/ 765817 w 834659"/>
                  <a:gd name="connsiteY2" fmla="*/ 0 h 688419"/>
                  <a:gd name="connsiteX3" fmla="*/ 834659 w 834659"/>
                  <a:gd name="connsiteY3" fmla="*/ 68842 h 688419"/>
                  <a:gd name="connsiteX4" fmla="*/ 834659 w 834659"/>
                  <a:gd name="connsiteY4" fmla="*/ 619577 h 688419"/>
                  <a:gd name="connsiteX5" fmla="*/ 765817 w 834659"/>
                  <a:gd name="connsiteY5" fmla="*/ 688419 h 688419"/>
                  <a:gd name="connsiteX6" fmla="*/ 68842 w 834659"/>
                  <a:gd name="connsiteY6" fmla="*/ 688419 h 688419"/>
                  <a:gd name="connsiteX7" fmla="*/ 0 w 834659"/>
                  <a:gd name="connsiteY7" fmla="*/ 619577 h 688419"/>
                  <a:gd name="connsiteX8" fmla="*/ 0 w 834659"/>
                  <a:gd name="connsiteY8" fmla="*/ 68842 h 6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59" h="688419">
                    <a:moveTo>
                      <a:pt x="0" y="68842"/>
                    </a:moveTo>
                    <a:cubicBezTo>
                      <a:pt x="0" y="30822"/>
                      <a:pt x="30822" y="0"/>
                      <a:pt x="68842" y="0"/>
                    </a:cubicBezTo>
                    <a:lnTo>
                      <a:pt x="765817" y="0"/>
                    </a:lnTo>
                    <a:cubicBezTo>
                      <a:pt x="803837" y="0"/>
                      <a:pt x="834659" y="30822"/>
                      <a:pt x="834659" y="68842"/>
                    </a:cubicBezTo>
                    <a:lnTo>
                      <a:pt x="834659" y="619577"/>
                    </a:lnTo>
                    <a:cubicBezTo>
                      <a:pt x="834659" y="657597"/>
                      <a:pt x="803837" y="688419"/>
                      <a:pt x="765817" y="688419"/>
                    </a:cubicBezTo>
                    <a:lnTo>
                      <a:pt x="68842" y="688419"/>
                    </a:lnTo>
                    <a:cubicBezTo>
                      <a:pt x="30822" y="688419"/>
                      <a:pt x="0" y="657597"/>
                      <a:pt x="0" y="619577"/>
                    </a:cubicBezTo>
                    <a:lnTo>
                      <a:pt x="0" y="68842"/>
                    </a:lnTo>
                    <a:close/>
                  </a:path>
                </a:pathLst>
              </a:custGeom>
              <a:solidFill>
                <a:schemeClr val="accent6">
                  <a:lumMod val="40000"/>
                  <a:lumOff val="60000"/>
                </a:schemeClr>
              </a:solidFill>
              <a:ln>
                <a:solidFill>
                  <a:schemeClr val="bg1"/>
                </a:solidFill>
              </a:ln>
            </p:spPr>
            <p:style>
              <a:lnRef idx="2">
                <a:schemeClr val="accent4">
                  <a:shade val="50000"/>
                  <a:hueOff val="363196"/>
                  <a:satOff val="-49375"/>
                  <a:lumOff val="355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72" tIns="91440" rIns="27272" bIns="174791" numCol="1" spcCol="1270" anchor="ctr" anchorCtr="0">
                <a:noAutofit/>
              </a:bodyPr>
              <a:lstStyle/>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Communicate </a:t>
                </a:r>
              </a:p>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Reinforce the benefits and impact of the tool</a:t>
                </a:r>
              </a:p>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Demonstrate </a:t>
                </a:r>
                <a:br>
                  <a:rPr lang="en-US" sz="1200" dirty="0">
                    <a:solidFill>
                      <a:srgbClr val="75005E"/>
                    </a:solidFill>
                    <a:latin typeface="Helvetica" panose="020B0604020202020204" pitchFamily="34" charset="0"/>
                    <a:cs typeface="Helvetica" panose="020B0604020202020204" pitchFamily="34" charset="0"/>
                  </a:rPr>
                </a:br>
                <a:r>
                  <a:rPr lang="en-US" sz="1200" dirty="0">
                    <a:solidFill>
                      <a:srgbClr val="75005E"/>
                    </a:solidFill>
                    <a:latin typeface="Helvetica" panose="020B0604020202020204" pitchFamily="34" charset="0"/>
                    <a:cs typeface="Helvetica" panose="020B0604020202020204" pitchFamily="34" charset="0"/>
                  </a:rPr>
                  <a:t>empathy</a:t>
                </a:r>
              </a:p>
            </p:txBody>
          </p:sp>
          <p:sp>
            <p:nvSpPr>
              <p:cNvPr id="61" name="Rectangle: Rounded Corners 60">
                <a:extLst>
                  <a:ext uri="{FF2B5EF4-FFF2-40B4-BE49-F238E27FC236}">
                    <a16:creationId xmlns:a16="http://schemas.microsoft.com/office/drawing/2014/main" id="{C4060360-15F5-4930-AA94-3398EC77A073}"/>
                  </a:ext>
                </a:extLst>
              </p:cNvPr>
              <p:cNvSpPr/>
              <p:nvPr/>
            </p:nvSpPr>
            <p:spPr>
              <a:xfrm>
                <a:off x="7282241" y="2800350"/>
                <a:ext cx="365760" cy="365761"/>
              </a:xfrm>
              <a:prstGeom prst="roundRect">
                <a:avLst/>
              </a:prstGeom>
              <a:solidFill>
                <a:srgbClr val="75005E"/>
              </a:solidFill>
            </p:spPr>
            <p:style>
              <a:lnRef idx="2">
                <a:schemeClr val="lt1">
                  <a:hueOff val="0"/>
                  <a:satOff val="0"/>
                  <a:lumOff val="0"/>
                  <a:alphaOff val="0"/>
                </a:schemeClr>
              </a:lnRef>
              <a:fillRef idx="1">
                <a:schemeClr val="accent4">
                  <a:shade val="50000"/>
                  <a:hueOff val="363196"/>
                  <a:satOff val="-49375"/>
                  <a:lumOff val="35554"/>
                  <a:alphaOff val="0"/>
                </a:schemeClr>
              </a:fillRef>
              <a:effectRef idx="0">
                <a:schemeClr val="accent4">
                  <a:shade val="50000"/>
                  <a:hueOff val="363196"/>
                  <a:satOff val="-49375"/>
                  <a:lumOff val="35554"/>
                  <a:alphaOff val="0"/>
                </a:schemeClr>
              </a:effectRef>
              <a:fontRef idx="minor">
                <a:schemeClr val="lt1"/>
              </a:fontRef>
            </p:style>
            <p:txBody>
              <a:bodyPr spcFirstLastPara="0" vert="horz" wrap="square" lIns="39121" tIns="28961" rIns="39121" bIns="28961" numCol="1" spcCol="1270" anchor="ctr" anchorCtr="0">
                <a:noAutofit/>
              </a:bodyPr>
              <a:lstStyle/>
              <a:p>
                <a:pPr algn="ctr" defTabSz="711182">
                  <a:lnSpc>
                    <a:spcPct val="90000"/>
                  </a:lnSpc>
                  <a:spcBef>
                    <a:spcPct val="0"/>
                  </a:spcBef>
                  <a:spcAft>
                    <a:spcPct val="35000"/>
                  </a:spcAft>
                </a:pPr>
                <a:r>
                  <a:rPr lang="en-US" sz="1600" dirty="0">
                    <a:latin typeface="Helvetica" panose="020B0604020202020204" pitchFamily="34" charset="0"/>
                    <a:cs typeface="Helvetica" panose="020B0604020202020204" pitchFamily="34" charset="0"/>
                  </a:rPr>
                  <a:t>3</a:t>
                </a:r>
              </a:p>
            </p:txBody>
          </p:sp>
        </p:grpSp>
        <p:grpSp>
          <p:nvGrpSpPr>
            <p:cNvPr id="97" name="Group 96">
              <a:extLst>
                <a:ext uri="{FF2B5EF4-FFF2-40B4-BE49-F238E27FC236}">
                  <a16:creationId xmlns:a16="http://schemas.microsoft.com/office/drawing/2014/main" id="{161F02C9-37C4-4402-805C-69095A1CCAA5}"/>
                </a:ext>
              </a:extLst>
            </p:cNvPr>
            <p:cNvGrpSpPr/>
            <p:nvPr/>
          </p:nvGrpSpPr>
          <p:grpSpPr>
            <a:xfrm>
              <a:off x="3007307" y="4795655"/>
              <a:ext cx="1697330" cy="1422265"/>
              <a:chOff x="2687267" y="3972695"/>
              <a:chExt cx="1697330" cy="1422265"/>
            </a:xfrm>
          </p:grpSpPr>
          <p:sp>
            <p:nvSpPr>
              <p:cNvPr id="62" name="Freeform: Shape 61">
                <a:extLst>
                  <a:ext uri="{FF2B5EF4-FFF2-40B4-BE49-F238E27FC236}">
                    <a16:creationId xmlns:a16="http://schemas.microsoft.com/office/drawing/2014/main" id="{69227088-EC7A-46B1-BDEE-B547A1A6138A}"/>
                  </a:ext>
                </a:extLst>
              </p:cNvPr>
              <p:cNvSpPr/>
              <p:nvPr/>
            </p:nvSpPr>
            <p:spPr>
              <a:xfrm>
                <a:off x="2687267" y="3972695"/>
                <a:ext cx="1645920" cy="1371600"/>
              </a:xfrm>
              <a:custGeom>
                <a:avLst/>
                <a:gdLst>
                  <a:gd name="connsiteX0" fmla="*/ 0 w 834659"/>
                  <a:gd name="connsiteY0" fmla="*/ 68842 h 688419"/>
                  <a:gd name="connsiteX1" fmla="*/ 68842 w 834659"/>
                  <a:gd name="connsiteY1" fmla="*/ 0 h 688419"/>
                  <a:gd name="connsiteX2" fmla="*/ 765817 w 834659"/>
                  <a:gd name="connsiteY2" fmla="*/ 0 h 688419"/>
                  <a:gd name="connsiteX3" fmla="*/ 834659 w 834659"/>
                  <a:gd name="connsiteY3" fmla="*/ 68842 h 688419"/>
                  <a:gd name="connsiteX4" fmla="*/ 834659 w 834659"/>
                  <a:gd name="connsiteY4" fmla="*/ 619577 h 688419"/>
                  <a:gd name="connsiteX5" fmla="*/ 765817 w 834659"/>
                  <a:gd name="connsiteY5" fmla="*/ 688419 h 688419"/>
                  <a:gd name="connsiteX6" fmla="*/ 68842 w 834659"/>
                  <a:gd name="connsiteY6" fmla="*/ 688419 h 688419"/>
                  <a:gd name="connsiteX7" fmla="*/ 0 w 834659"/>
                  <a:gd name="connsiteY7" fmla="*/ 619577 h 688419"/>
                  <a:gd name="connsiteX8" fmla="*/ 0 w 834659"/>
                  <a:gd name="connsiteY8" fmla="*/ 68842 h 6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59" h="688419">
                    <a:moveTo>
                      <a:pt x="0" y="68842"/>
                    </a:moveTo>
                    <a:cubicBezTo>
                      <a:pt x="0" y="30822"/>
                      <a:pt x="30822" y="0"/>
                      <a:pt x="68842" y="0"/>
                    </a:cubicBezTo>
                    <a:lnTo>
                      <a:pt x="765817" y="0"/>
                    </a:lnTo>
                    <a:cubicBezTo>
                      <a:pt x="803837" y="0"/>
                      <a:pt x="834659" y="30822"/>
                      <a:pt x="834659" y="68842"/>
                    </a:cubicBezTo>
                    <a:lnTo>
                      <a:pt x="834659" y="619577"/>
                    </a:lnTo>
                    <a:cubicBezTo>
                      <a:pt x="834659" y="657597"/>
                      <a:pt x="803837" y="688419"/>
                      <a:pt x="765817" y="688419"/>
                    </a:cubicBezTo>
                    <a:lnTo>
                      <a:pt x="68842" y="688419"/>
                    </a:lnTo>
                    <a:cubicBezTo>
                      <a:pt x="30822" y="688419"/>
                      <a:pt x="0" y="657597"/>
                      <a:pt x="0" y="619577"/>
                    </a:cubicBezTo>
                    <a:lnTo>
                      <a:pt x="0" y="68842"/>
                    </a:lnTo>
                    <a:close/>
                  </a:path>
                </a:pathLst>
              </a:custGeom>
              <a:solidFill>
                <a:schemeClr val="accent6">
                  <a:lumMod val="40000"/>
                  <a:lumOff val="60000"/>
                </a:schemeClr>
              </a:solidFill>
              <a:ln>
                <a:solidFill>
                  <a:schemeClr val="bg1"/>
                </a:solidFill>
              </a:ln>
            </p:spPr>
            <p:style>
              <a:lnRef idx="2">
                <a:schemeClr val="accent4">
                  <a:shade val="50000"/>
                  <a:hueOff val="544794"/>
                  <a:satOff val="-74062"/>
                  <a:lumOff val="5333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72" tIns="174791" rIns="27272" bIns="27273" numCol="1" spcCol="1270" anchor="t" anchorCtr="0">
                <a:noAutofit/>
              </a:bodyPr>
              <a:lstStyle/>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Build capability</a:t>
                </a:r>
              </a:p>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Align expectations </a:t>
                </a:r>
              </a:p>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Develop support </a:t>
                </a:r>
                <a:br>
                  <a:rPr lang="en-US" sz="1200" dirty="0">
                    <a:solidFill>
                      <a:srgbClr val="75005E"/>
                    </a:solidFill>
                    <a:latin typeface="Helvetica" panose="020B0604020202020204" pitchFamily="34" charset="0"/>
                    <a:cs typeface="Helvetica" panose="020B0604020202020204" pitchFamily="34" charset="0"/>
                  </a:rPr>
                </a:br>
                <a:r>
                  <a:rPr lang="en-US" sz="1200" dirty="0">
                    <a:solidFill>
                      <a:srgbClr val="75005E"/>
                    </a:solidFill>
                    <a:latin typeface="Helvetica" panose="020B0604020202020204" pitchFamily="34" charset="0"/>
                    <a:cs typeface="Helvetica" panose="020B0604020202020204" pitchFamily="34" charset="0"/>
                  </a:rPr>
                  <a:t>skills</a:t>
                </a:r>
              </a:p>
            </p:txBody>
          </p:sp>
          <p:sp>
            <p:nvSpPr>
              <p:cNvPr id="64" name="Rectangle: Rounded Corners 63">
                <a:extLst>
                  <a:ext uri="{FF2B5EF4-FFF2-40B4-BE49-F238E27FC236}">
                    <a16:creationId xmlns:a16="http://schemas.microsoft.com/office/drawing/2014/main" id="{CE1CE48B-AF9F-4072-A539-551DA28FE1B1}"/>
                  </a:ext>
                </a:extLst>
              </p:cNvPr>
              <p:cNvSpPr/>
              <p:nvPr/>
            </p:nvSpPr>
            <p:spPr>
              <a:xfrm>
                <a:off x="4018837" y="5048771"/>
                <a:ext cx="365760" cy="346189"/>
              </a:xfrm>
              <a:prstGeom prst="roundRect">
                <a:avLst/>
              </a:prstGeom>
              <a:solidFill>
                <a:srgbClr val="75005E"/>
              </a:solidFill>
            </p:spPr>
            <p:style>
              <a:lnRef idx="2">
                <a:schemeClr val="lt1">
                  <a:hueOff val="0"/>
                  <a:satOff val="0"/>
                  <a:lumOff val="0"/>
                  <a:alphaOff val="0"/>
                </a:schemeClr>
              </a:lnRef>
              <a:fillRef idx="1">
                <a:schemeClr val="accent4">
                  <a:shade val="50000"/>
                  <a:hueOff val="544794"/>
                  <a:satOff val="-74062"/>
                  <a:lumOff val="53331"/>
                  <a:alphaOff val="0"/>
                </a:schemeClr>
              </a:fillRef>
              <a:effectRef idx="0">
                <a:schemeClr val="accent4">
                  <a:shade val="50000"/>
                  <a:hueOff val="544794"/>
                  <a:satOff val="-74062"/>
                  <a:lumOff val="53331"/>
                  <a:alphaOff val="0"/>
                </a:schemeClr>
              </a:effectRef>
              <a:fontRef idx="minor">
                <a:schemeClr val="lt1"/>
              </a:fontRef>
            </p:style>
            <p:txBody>
              <a:bodyPr spcFirstLastPara="0" vert="horz" wrap="square" lIns="39121" tIns="28961" rIns="39121" bIns="28961" numCol="1" spcCol="1270" anchor="ctr" anchorCtr="0">
                <a:noAutofit/>
              </a:bodyPr>
              <a:lstStyle/>
              <a:p>
                <a:pPr algn="ctr" defTabSz="711182">
                  <a:lnSpc>
                    <a:spcPct val="90000"/>
                  </a:lnSpc>
                  <a:spcBef>
                    <a:spcPct val="0"/>
                  </a:spcBef>
                  <a:spcAft>
                    <a:spcPct val="35000"/>
                  </a:spcAft>
                </a:pPr>
                <a:r>
                  <a:rPr lang="en-US" sz="1600" dirty="0">
                    <a:latin typeface="Helvetica" panose="020B0604020202020204" pitchFamily="34" charset="0"/>
                    <a:cs typeface="Helvetica" panose="020B0604020202020204" pitchFamily="34" charset="0"/>
                  </a:rPr>
                  <a:t>4</a:t>
                </a:r>
              </a:p>
            </p:txBody>
          </p:sp>
        </p:grpSp>
        <p:grpSp>
          <p:nvGrpSpPr>
            <p:cNvPr id="98" name="Group 97">
              <a:extLst>
                <a:ext uri="{FF2B5EF4-FFF2-40B4-BE49-F238E27FC236}">
                  <a16:creationId xmlns:a16="http://schemas.microsoft.com/office/drawing/2014/main" id="{274BF40A-62C3-4A8C-8160-AADD439121DA}"/>
                </a:ext>
              </a:extLst>
            </p:cNvPr>
            <p:cNvGrpSpPr/>
            <p:nvPr/>
          </p:nvGrpSpPr>
          <p:grpSpPr>
            <a:xfrm>
              <a:off x="2169512" y="3183805"/>
              <a:ext cx="1708760" cy="1410840"/>
              <a:chOff x="2672432" y="3972691"/>
              <a:chExt cx="1708760" cy="1410840"/>
            </a:xfrm>
          </p:grpSpPr>
          <p:sp>
            <p:nvSpPr>
              <p:cNvPr id="65" name="Freeform: Shape 64">
                <a:extLst>
                  <a:ext uri="{FF2B5EF4-FFF2-40B4-BE49-F238E27FC236}">
                    <a16:creationId xmlns:a16="http://schemas.microsoft.com/office/drawing/2014/main" id="{94714206-9502-4B48-86BF-CD82FBAB89EA}"/>
                  </a:ext>
                </a:extLst>
              </p:cNvPr>
              <p:cNvSpPr/>
              <p:nvPr/>
            </p:nvSpPr>
            <p:spPr>
              <a:xfrm>
                <a:off x="2672432" y="3972691"/>
                <a:ext cx="1645920" cy="1371600"/>
              </a:xfrm>
              <a:custGeom>
                <a:avLst/>
                <a:gdLst>
                  <a:gd name="connsiteX0" fmla="*/ 0 w 834659"/>
                  <a:gd name="connsiteY0" fmla="*/ 68842 h 688419"/>
                  <a:gd name="connsiteX1" fmla="*/ 68842 w 834659"/>
                  <a:gd name="connsiteY1" fmla="*/ 0 h 688419"/>
                  <a:gd name="connsiteX2" fmla="*/ 765817 w 834659"/>
                  <a:gd name="connsiteY2" fmla="*/ 0 h 688419"/>
                  <a:gd name="connsiteX3" fmla="*/ 834659 w 834659"/>
                  <a:gd name="connsiteY3" fmla="*/ 68842 h 688419"/>
                  <a:gd name="connsiteX4" fmla="*/ 834659 w 834659"/>
                  <a:gd name="connsiteY4" fmla="*/ 619577 h 688419"/>
                  <a:gd name="connsiteX5" fmla="*/ 765817 w 834659"/>
                  <a:gd name="connsiteY5" fmla="*/ 688419 h 688419"/>
                  <a:gd name="connsiteX6" fmla="*/ 68842 w 834659"/>
                  <a:gd name="connsiteY6" fmla="*/ 688419 h 688419"/>
                  <a:gd name="connsiteX7" fmla="*/ 0 w 834659"/>
                  <a:gd name="connsiteY7" fmla="*/ 619577 h 688419"/>
                  <a:gd name="connsiteX8" fmla="*/ 0 w 834659"/>
                  <a:gd name="connsiteY8" fmla="*/ 68842 h 6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59" h="688419">
                    <a:moveTo>
                      <a:pt x="0" y="68842"/>
                    </a:moveTo>
                    <a:cubicBezTo>
                      <a:pt x="0" y="30822"/>
                      <a:pt x="30822" y="0"/>
                      <a:pt x="68842" y="0"/>
                    </a:cubicBezTo>
                    <a:lnTo>
                      <a:pt x="765817" y="0"/>
                    </a:lnTo>
                    <a:cubicBezTo>
                      <a:pt x="803837" y="0"/>
                      <a:pt x="834659" y="30822"/>
                      <a:pt x="834659" y="68842"/>
                    </a:cubicBezTo>
                    <a:lnTo>
                      <a:pt x="834659" y="619577"/>
                    </a:lnTo>
                    <a:cubicBezTo>
                      <a:pt x="834659" y="657597"/>
                      <a:pt x="803837" y="688419"/>
                      <a:pt x="765817" y="688419"/>
                    </a:cubicBezTo>
                    <a:lnTo>
                      <a:pt x="68842" y="688419"/>
                    </a:lnTo>
                    <a:cubicBezTo>
                      <a:pt x="30822" y="688419"/>
                      <a:pt x="0" y="657597"/>
                      <a:pt x="0" y="619577"/>
                    </a:cubicBezTo>
                    <a:lnTo>
                      <a:pt x="0" y="68842"/>
                    </a:lnTo>
                    <a:close/>
                  </a:path>
                </a:pathLst>
              </a:custGeom>
              <a:solidFill>
                <a:schemeClr val="accent6">
                  <a:lumMod val="40000"/>
                  <a:lumOff val="60000"/>
                </a:schemeClr>
              </a:solidFill>
              <a:ln>
                <a:solidFill>
                  <a:schemeClr val="bg1"/>
                </a:solidFill>
              </a:ln>
            </p:spPr>
            <p:style>
              <a:lnRef idx="2">
                <a:schemeClr val="accent4">
                  <a:shade val="50000"/>
                  <a:hueOff val="363196"/>
                  <a:satOff val="-49375"/>
                  <a:lumOff val="355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72" tIns="91440" rIns="27272" bIns="174791" numCol="1" spcCol="1270" anchor="ctr" anchorCtr="0">
                <a:noAutofit/>
              </a:bodyPr>
              <a:lstStyle/>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Provide ongoing support—meeting stakeholders where they are</a:t>
                </a:r>
              </a:p>
            </p:txBody>
          </p:sp>
          <p:sp>
            <p:nvSpPr>
              <p:cNvPr id="67" name="Rectangle: Rounded Corners 66">
                <a:extLst>
                  <a:ext uri="{FF2B5EF4-FFF2-40B4-BE49-F238E27FC236}">
                    <a16:creationId xmlns:a16="http://schemas.microsoft.com/office/drawing/2014/main" id="{11616821-33A1-42F8-92BF-726F887CDC0B}"/>
                  </a:ext>
                </a:extLst>
              </p:cNvPr>
              <p:cNvSpPr/>
              <p:nvPr/>
            </p:nvSpPr>
            <p:spPr>
              <a:xfrm>
                <a:off x="4015432" y="5017770"/>
                <a:ext cx="365760" cy="365761"/>
              </a:xfrm>
              <a:prstGeom prst="roundRect">
                <a:avLst/>
              </a:prstGeom>
              <a:solidFill>
                <a:srgbClr val="75005E"/>
              </a:solidFill>
            </p:spPr>
            <p:style>
              <a:lnRef idx="2">
                <a:schemeClr val="lt1">
                  <a:hueOff val="0"/>
                  <a:satOff val="0"/>
                  <a:lumOff val="0"/>
                  <a:alphaOff val="0"/>
                </a:schemeClr>
              </a:lnRef>
              <a:fillRef idx="1">
                <a:schemeClr val="accent4">
                  <a:shade val="50000"/>
                  <a:hueOff val="363196"/>
                  <a:satOff val="-49375"/>
                  <a:lumOff val="35554"/>
                  <a:alphaOff val="0"/>
                </a:schemeClr>
              </a:fillRef>
              <a:effectRef idx="0">
                <a:schemeClr val="accent4">
                  <a:shade val="50000"/>
                  <a:hueOff val="363196"/>
                  <a:satOff val="-49375"/>
                  <a:lumOff val="35554"/>
                  <a:alphaOff val="0"/>
                </a:schemeClr>
              </a:effectRef>
              <a:fontRef idx="minor">
                <a:schemeClr val="lt1"/>
              </a:fontRef>
            </p:style>
            <p:txBody>
              <a:bodyPr spcFirstLastPara="0" vert="horz" wrap="square" lIns="39121" tIns="28961" rIns="39121" bIns="28961" numCol="1" spcCol="1270" anchor="ctr" anchorCtr="0">
                <a:noAutofit/>
              </a:bodyPr>
              <a:lstStyle/>
              <a:p>
                <a:pPr algn="ctr" defTabSz="711182">
                  <a:lnSpc>
                    <a:spcPct val="90000"/>
                  </a:lnSpc>
                  <a:spcBef>
                    <a:spcPct val="0"/>
                  </a:spcBef>
                  <a:spcAft>
                    <a:spcPct val="35000"/>
                  </a:spcAft>
                </a:pPr>
                <a:r>
                  <a:rPr lang="en-US" sz="1600" dirty="0">
                    <a:latin typeface="Helvetica" panose="020B0604020202020204" pitchFamily="34" charset="0"/>
                    <a:cs typeface="Helvetica" panose="020B0604020202020204" pitchFamily="34" charset="0"/>
                  </a:rPr>
                  <a:t>5</a:t>
                </a:r>
              </a:p>
            </p:txBody>
          </p:sp>
        </p:grpSp>
        <p:grpSp>
          <p:nvGrpSpPr>
            <p:cNvPr id="99" name="Group 98">
              <a:extLst>
                <a:ext uri="{FF2B5EF4-FFF2-40B4-BE49-F238E27FC236}">
                  <a16:creationId xmlns:a16="http://schemas.microsoft.com/office/drawing/2014/main" id="{9B568E99-5BF7-45F8-8578-C4A57F7E06F3}"/>
                </a:ext>
              </a:extLst>
            </p:cNvPr>
            <p:cNvGrpSpPr/>
            <p:nvPr/>
          </p:nvGrpSpPr>
          <p:grpSpPr>
            <a:xfrm>
              <a:off x="3007307" y="1575249"/>
              <a:ext cx="1674470" cy="1407547"/>
              <a:chOff x="4097779" y="3389765"/>
              <a:chExt cx="1674470" cy="1407547"/>
            </a:xfrm>
          </p:grpSpPr>
          <p:sp>
            <p:nvSpPr>
              <p:cNvPr id="68" name="Freeform: Shape 67">
                <a:extLst>
                  <a:ext uri="{FF2B5EF4-FFF2-40B4-BE49-F238E27FC236}">
                    <a16:creationId xmlns:a16="http://schemas.microsoft.com/office/drawing/2014/main" id="{1650D0A8-E192-4CEB-8332-397AF21BAB0E}"/>
                  </a:ext>
                </a:extLst>
              </p:cNvPr>
              <p:cNvSpPr/>
              <p:nvPr/>
            </p:nvSpPr>
            <p:spPr>
              <a:xfrm>
                <a:off x="4097779" y="3389765"/>
                <a:ext cx="1645920" cy="1371600"/>
              </a:xfrm>
              <a:custGeom>
                <a:avLst/>
                <a:gdLst>
                  <a:gd name="connsiteX0" fmla="*/ 0 w 834659"/>
                  <a:gd name="connsiteY0" fmla="*/ 68842 h 688419"/>
                  <a:gd name="connsiteX1" fmla="*/ 68842 w 834659"/>
                  <a:gd name="connsiteY1" fmla="*/ 0 h 688419"/>
                  <a:gd name="connsiteX2" fmla="*/ 765817 w 834659"/>
                  <a:gd name="connsiteY2" fmla="*/ 0 h 688419"/>
                  <a:gd name="connsiteX3" fmla="*/ 834659 w 834659"/>
                  <a:gd name="connsiteY3" fmla="*/ 68842 h 688419"/>
                  <a:gd name="connsiteX4" fmla="*/ 834659 w 834659"/>
                  <a:gd name="connsiteY4" fmla="*/ 619577 h 688419"/>
                  <a:gd name="connsiteX5" fmla="*/ 765817 w 834659"/>
                  <a:gd name="connsiteY5" fmla="*/ 688419 h 688419"/>
                  <a:gd name="connsiteX6" fmla="*/ 68842 w 834659"/>
                  <a:gd name="connsiteY6" fmla="*/ 688419 h 688419"/>
                  <a:gd name="connsiteX7" fmla="*/ 0 w 834659"/>
                  <a:gd name="connsiteY7" fmla="*/ 619577 h 688419"/>
                  <a:gd name="connsiteX8" fmla="*/ 0 w 834659"/>
                  <a:gd name="connsiteY8" fmla="*/ 68842 h 6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659" h="688419">
                    <a:moveTo>
                      <a:pt x="0" y="68842"/>
                    </a:moveTo>
                    <a:cubicBezTo>
                      <a:pt x="0" y="30822"/>
                      <a:pt x="30822" y="0"/>
                      <a:pt x="68842" y="0"/>
                    </a:cubicBezTo>
                    <a:lnTo>
                      <a:pt x="765817" y="0"/>
                    </a:lnTo>
                    <a:cubicBezTo>
                      <a:pt x="803837" y="0"/>
                      <a:pt x="834659" y="30822"/>
                      <a:pt x="834659" y="68842"/>
                    </a:cubicBezTo>
                    <a:lnTo>
                      <a:pt x="834659" y="619577"/>
                    </a:lnTo>
                    <a:cubicBezTo>
                      <a:pt x="834659" y="657597"/>
                      <a:pt x="803837" y="688419"/>
                      <a:pt x="765817" y="688419"/>
                    </a:cubicBezTo>
                    <a:lnTo>
                      <a:pt x="68842" y="688419"/>
                    </a:lnTo>
                    <a:cubicBezTo>
                      <a:pt x="30822" y="688419"/>
                      <a:pt x="0" y="657597"/>
                      <a:pt x="0" y="619577"/>
                    </a:cubicBezTo>
                    <a:lnTo>
                      <a:pt x="0" y="68842"/>
                    </a:lnTo>
                    <a:close/>
                  </a:path>
                </a:pathLst>
              </a:custGeom>
              <a:solidFill>
                <a:schemeClr val="accent6">
                  <a:lumMod val="40000"/>
                  <a:lumOff val="60000"/>
                </a:schemeClr>
              </a:solidFill>
              <a:ln>
                <a:solidFill>
                  <a:schemeClr val="bg1"/>
                </a:solidFill>
              </a:ln>
            </p:spPr>
            <p:style>
              <a:lnRef idx="2">
                <a:schemeClr val="accent4">
                  <a:shade val="50000"/>
                  <a:hueOff val="181598"/>
                  <a:satOff val="-24687"/>
                  <a:lumOff val="177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272" tIns="174791" rIns="27272" bIns="27273" numCol="1" spcCol="1270" anchor="ctr" anchorCtr="0">
                <a:noAutofit/>
              </a:bodyPr>
              <a:lstStyle/>
              <a:p>
                <a:pPr marL="114297" lvl="1" defTabSz="266693">
                  <a:lnSpc>
                    <a:spcPts val="1500"/>
                  </a:lnSpc>
                  <a:spcBef>
                    <a:spcPct val="0"/>
                  </a:spcBef>
                  <a:spcAft>
                    <a:spcPts val="400"/>
                  </a:spcAft>
                </a:pPr>
                <a:r>
                  <a:rPr lang="en-US" sz="1200" dirty="0">
                    <a:solidFill>
                      <a:srgbClr val="75005E"/>
                    </a:solidFill>
                    <a:latin typeface="Helvetica" panose="020B0604020202020204" pitchFamily="34" charset="0"/>
                    <a:cs typeface="Helvetica" panose="020B0604020202020204" pitchFamily="34" charset="0"/>
                  </a:rPr>
                  <a:t>Track results and measure </a:t>
                </a:r>
                <a:br>
                  <a:rPr lang="en-US" sz="1200" dirty="0">
                    <a:solidFill>
                      <a:srgbClr val="75005E"/>
                    </a:solidFill>
                    <a:latin typeface="Helvetica" panose="020B0604020202020204" pitchFamily="34" charset="0"/>
                    <a:cs typeface="Helvetica" panose="020B0604020202020204" pitchFamily="34" charset="0"/>
                  </a:rPr>
                </a:br>
                <a:r>
                  <a:rPr lang="en-US" sz="1200" dirty="0">
                    <a:solidFill>
                      <a:srgbClr val="75005E"/>
                    </a:solidFill>
                    <a:latin typeface="Helvetica" panose="020B0604020202020204" pitchFamily="34" charset="0"/>
                    <a:cs typeface="Helvetica" panose="020B0604020202020204" pitchFamily="34" charset="0"/>
                  </a:rPr>
                  <a:t>effectiveness</a:t>
                </a:r>
              </a:p>
            </p:txBody>
          </p:sp>
          <p:sp>
            <p:nvSpPr>
              <p:cNvPr id="69" name="Rectangle: Rounded Corners 68">
                <a:extLst>
                  <a:ext uri="{FF2B5EF4-FFF2-40B4-BE49-F238E27FC236}">
                    <a16:creationId xmlns:a16="http://schemas.microsoft.com/office/drawing/2014/main" id="{CD756C72-2704-4006-BB13-7465371E858A}"/>
                  </a:ext>
                </a:extLst>
              </p:cNvPr>
              <p:cNvSpPr/>
              <p:nvPr/>
            </p:nvSpPr>
            <p:spPr>
              <a:xfrm>
                <a:off x="5406489" y="4431551"/>
                <a:ext cx="365760" cy="365761"/>
              </a:xfrm>
              <a:prstGeom prst="roundRect">
                <a:avLst/>
              </a:prstGeom>
              <a:solidFill>
                <a:srgbClr val="75005E"/>
              </a:solidFill>
            </p:spPr>
            <p:style>
              <a:lnRef idx="2">
                <a:schemeClr val="lt1">
                  <a:hueOff val="0"/>
                  <a:satOff val="0"/>
                  <a:lumOff val="0"/>
                  <a:alphaOff val="0"/>
                </a:schemeClr>
              </a:lnRef>
              <a:fillRef idx="1">
                <a:schemeClr val="accent4">
                  <a:shade val="50000"/>
                  <a:hueOff val="181598"/>
                  <a:satOff val="-24687"/>
                  <a:lumOff val="17777"/>
                  <a:alphaOff val="0"/>
                </a:schemeClr>
              </a:fillRef>
              <a:effectRef idx="0">
                <a:schemeClr val="accent4">
                  <a:shade val="50000"/>
                  <a:hueOff val="181598"/>
                  <a:satOff val="-24687"/>
                  <a:lumOff val="17777"/>
                  <a:alphaOff val="0"/>
                </a:schemeClr>
              </a:effectRef>
              <a:fontRef idx="minor">
                <a:schemeClr val="lt1"/>
              </a:fontRef>
            </p:style>
            <p:txBody>
              <a:bodyPr spcFirstLastPara="0" vert="horz" wrap="square" lIns="39121" tIns="28961" rIns="39121" bIns="28961" numCol="1" spcCol="1270" anchor="ctr" anchorCtr="0">
                <a:noAutofit/>
              </a:bodyPr>
              <a:lstStyle/>
              <a:p>
                <a:pPr algn="ctr" defTabSz="711182">
                  <a:lnSpc>
                    <a:spcPct val="90000"/>
                  </a:lnSpc>
                  <a:spcBef>
                    <a:spcPct val="0"/>
                  </a:spcBef>
                  <a:spcAft>
                    <a:spcPct val="35000"/>
                  </a:spcAft>
                </a:pPr>
                <a:r>
                  <a:rPr lang="en-US" sz="1600" dirty="0">
                    <a:latin typeface="Helvetica" panose="020B0604020202020204" pitchFamily="34" charset="0"/>
                    <a:cs typeface="Helvetica" panose="020B0604020202020204" pitchFamily="34" charset="0"/>
                  </a:rPr>
                  <a:t>6</a:t>
                </a:r>
              </a:p>
            </p:txBody>
          </p:sp>
        </p:grpSp>
      </p:grpSp>
    </p:spTree>
    <p:extLst>
      <p:ext uri="{BB962C8B-B14F-4D97-AF65-F5344CB8AC3E}">
        <p14:creationId xmlns:p14="http://schemas.microsoft.com/office/powerpoint/2010/main" val="1473860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79075-C477-4626-AADA-D6E93BAA9790}"/>
              </a:ext>
            </a:extLst>
          </p:cNvPr>
          <p:cNvPicPr>
            <a:picLocks noChangeAspect="1"/>
          </p:cNvPicPr>
          <p:nvPr/>
        </p:nvPicPr>
        <p:blipFill>
          <a:blip r:embed="rId3"/>
          <a:stretch>
            <a:fillRect/>
          </a:stretch>
        </p:blipFill>
        <p:spPr>
          <a:xfrm>
            <a:off x="2475412" y="1335793"/>
            <a:ext cx="4500152" cy="520438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normAutofit/>
          </a:bodyPr>
          <a:lstStyle/>
          <a:p>
            <a:r>
              <a:rPr lang="en-US" dirty="0"/>
              <a:t>Invoices &amp; Statements: Downloaded Invoice</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0" name="TextBox 9">
            <a:extLst>
              <a:ext uri="{FF2B5EF4-FFF2-40B4-BE49-F238E27FC236}">
                <a16:creationId xmlns:a16="http://schemas.microsoft.com/office/drawing/2014/main" id="{55046502-3603-4895-9D0A-36D30E191BA5}"/>
              </a:ext>
            </a:extLst>
          </p:cNvPr>
          <p:cNvSpPr txBox="1"/>
          <p:nvPr/>
        </p:nvSpPr>
        <p:spPr>
          <a:xfrm>
            <a:off x="610688" y="5851460"/>
            <a:ext cx="8229600" cy="467518"/>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lgn="ctr">
              <a:spcBef>
                <a:spcPts val="600"/>
              </a:spcBef>
              <a:spcAft>
                <a:spcPts val="0"/>
              </a:spcAft>
              <a:buClr>
                <a:srgbClr val="9E2482"/>
              </a:buClr>
              <a:buSzPct val="115000"/>
              <a:buFont typeface="Wingdings" charset="2"/>
              <a:buNone/>
              <a:defRPr sz="20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Invoice</a:t>
            </a:r>
          </a:p>
        </p:txBody>
      </p:sp>
      <p:sp>
        <p:nvSpPr>
          <p:cNvPr id="6" name="Slide Number Placeholder 3">
            <a:extLst>
              <a:ext uri="{FF2B5EF4-FFF2-40B4-BE49-F238E27FC236}">
                <a16:creationId xmlns:a16="http://schemas.microsoft.com/office/drawing/2014/main" id="{365F391F-2F01-42E8-820E-13B7A24F022F}"/>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40</a:t>
            </a:fld>
            <a:endParaRPr lang="en-US" dirty="0"/>
          </a:p>
        </p:txBody>
      </p:sp>
      <p:sp>
        <p:nvSpPr>
          <p:cNvPr id="2" name="Rectangle 1">
            <a:extLst>
              <a:ext uri="{FF2B5EF4-FFF2-40B4-BE49-F238E27FC236}">
                <a16:creationId xmlns:a16="http://schemas.microsoft.com/office/drawing/2014/main" id="{FF350C43-B731-408A-98EB-8C00A0CBE383}"/>
              </a:ext>
            </a:extLst>
          </p:cNvPr>
          <p:cNvSpPr/>
          <p:nvPr/>
        </p:nvSpPr>
        <p:spPr>
          <a:xfrm>
            <a:off x="3463962" y="2065468"/>
            <a:ext cx="871370" cy="182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6609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FD4C55-CE7D-4ACF-AE60-1F6F8F7824AE}"/>
              </a:ext>
            </a:extLst>
          </p:cNvPr>
          <p:cNvPicPr>
            <a:picLocks noChangeAspect="1"/>
          </p:cNvPicPr>
          <p:nvPr/>
        </p:nvPicPr>
        <p:blipFill>
          <a:blip r:embed="rId3"/>
          <a:stretch>
            <a:fillRect/>
          </a:stretch>
        </p:blipFill>
        <p:spPr>
          <a:xfrm>
            <a:off x="1698792" y="1424169"/>
            <a:ext cx="5762281" cy="429115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normAutofit/>
          </a:bodyPr>
          <a:lstStyle/>
          <a:p>
            <a:r>
              <a:rPr lang="en-US" dirty="0"/>
              <a:t>Invoices &amp; Statements: Downloaded Statement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8" name="TextBox 7">
            <a:extLst>
              <a:ext uri="{FF2B5EF4-FFF2-40B4-BE49-F238E27FC236}">
                <a16:creationId xmlns:a16="http://schemas.microsoft.com/office/drawing/2014/main" id="{0EBFD053-1E65-4CA8-A67B-4A50AF41D775}"/>
              </a:ext>
            </a:extLst>
          </p:cNvPr>
          <p:cNvSpPr txBox="1"/>
          <p:nvPr/>
        </p:nvSpPr>
        <p:spPr>
          <a:xfrm>
            <a:off x="465132" y="5590634"/>
            <a:ext cx="8229600" cy="603504"/>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lgn="ctr">
              <a:spcBef>
                <a:spcPts val="600"/>
              </a:spcBef>
              <a:spcAft>
                <a:spcPts val="0"/>
              </a:spcAft>
              <a:buClr>
                <a:srgbClr val="9E2482"/>
              </a:buClr>
              <a:buSzPct val="115000"/>
              <a:buFont typeface="Wingdings" charset="2"/>
              <a:buNone/>
              <a:defRPr sz="20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Statement</a:t>
            </a:r>
          </a:p>
        </p:txBody>
      </p:sp>
      <p:sp>
        <p:nvSpPr>
          <p:cNvPr id="9" name="Slide Number Placeholder 3">
            <a:extLst>
              <a:ext uri="{FF2B5EF4-FFF2-40B4-BE49-F238E27FC236}">
                <a16:creationId xmlns:a16="http://schemas.microsoft.com/office/drawing/2014/main" id="{F75E108A-1510-4E5A-BDEE-3B63EC7EC2AC}"/>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41</a:t>
            </a:fld>
            <a:endParaRPr lang="en-US" dirty="0"/>
          </a:p>
        </p:txBody>
      </p:sp>
      <p:sp>
        <p:nvSpPr>
          <p:cNvPr id="10" name="Rectangle 9">
            <a:extLst>
              <a:ext uri="{FF2B5EF4-FFF2-40B4-BE49-F238E27FC236}">
                <a16:creationId xmlns:a16="http://schemas.microsoft.com/office/drawing/2014/main" id="{8225C9EB-4A11-47CF-87B9-6406D0771E49}"/>
              </a:ext>
            </a:extLst>
          </p:cNvPr>
          <p:cNvSpPr/>
          <p:nvPr/>
        </p:nvSpPr>
        <p:spPr>
          <a:xfrm>
            <a:off x="6569448" y="1498893"/>
            <a:ext cx="796551" cy="215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C5132C-4DCF-4CE5-B29B-F8133A4266F4}"/>
              </a:ext>
            </a:extLst>
          </p:cNvPr>
          <p:cNvSpPr/>
          <p:nvPr/>
        </p:nvSpPr>
        <p:spPr>
          <a:xfrm>
            <a:off x="2818503" y="2226832"/>
            <a:ext cx="871370" cy="1828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467F03-E488-4812-A480-DAA2B72F827B}"/>
              </a:ext>
            </a:extLst>
          </p:cNvPr>
          <p:cNvSpPr/>
          <p:nvPr/>
        </p:nvSpPr>
        <p:spPr>
          <a:xfrm>
            <a:off x="1720307" y="2217259"/>
            <a:ext cx="871370" cy="956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1186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Payments</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pic>
        <p:nvPicPr>
          <p:cNvPr id="5" name="Picture 4">
            <a:extLst>
              <a:ext uri="{FF2B5EF4-FFF2-40B4-BE49-F238E27FC236}">
                <a16:creationId xmlns:a16="http://schemas.microsoft.com/office/drawing/2014/main" id="{F9E6DF12-8D2B-40D1-9815-B5C94E349BBC}"/>
              </a:ext>
            </a:extLst>
          </p:cNvPr>
          <p:cNvPicPr>
            <a:picLocks noChangeAspect="1"/>
          </p:cNvPicPr>
          <p:nvPr/>
        </p:nvPicPr>
        <p:blipFill>
          <a:blip r:embed="rId3"/>
          <a:stretch>
            <a:fillRect/>
          </a:stretch>
        </p:blipFill>
        <p:spPr>
          <a:xfrm>
            <a:off x="520221" y="1556312"/>
            <a:ext cx="5574951" cy="321598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6DF6FD83-A3E0-4CDF-8A24-C4C69D7C0E1A}"/>
              </a:ext>
            </a:extLst>
          </p:cNvPr>
          <p:cNvSpPr/>
          <p:nvPr/>
        </p:nvSpPr>
        <p:spPr>
          <a:xfrm>
            <a:off x="5108317" y="2174426"/>
            <a:ext cx="787158" cy="627911"/>
          </a:xfrm>
          <a:prstGeom prst="ellipse">
            <a:avLst/>
          </a:prstGeom>
          <a:ln w="3175">
            <a:solidFill>
              <a:schemeClr val="accent4"/>
            </a:solidFill>
            <a:tailEnd type="triangle"/>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4F9DEA93-D2DB-441A-886A-C1B14ACD5134}"/>
              </a:ext>
            </a:extLst>
          </p:cNvPr>
          <p:cNvSpPr txBox="1"/>
          <p:nvPr/>
        </p:nvSpPr>
        <p:spPr>
          <a:xfrm>
            <a:off x="1045026" y="5561014"/>
            <a:ext cx="7641774" cy="824607"/>
          </a:xfrm>
          <a:prstGeom prst="rect">
            <a:avLst/>
          </a:prstGeom>
          <a:solidFill>
            <a:schemeClr val="bg1"/>
          </a:solidFill>
          <a:ln w="3175">
            <a:solidFill>
              <a:schemeClr val="accent4"/>
            </a:solidFill>
          </a:ln>
        </p:spPr>
        <p:style>
          <a:lnRef idx="2">
            <a:schemeClr val="accent3"/>
          </a:lnRef>
          <a:fillRef idx="1">
            <a:schemeClr val="lt1"/>
          </a:fillRef>
          <a:effectRef idx="0">
            <a:schemeClr val="accent3"/>
          </a:effectRef>
          <a:fontRef idx="minor">
            <a:schemeClr val="dk1"/>
          </a:fontRef>
        </p:style>
        <p:txBody>
          <a:bodyPr vert="horz" lIns="91440" tIns="0" rIns="91440" bIns="0" rtlCol="0" anchor="ctr">
            <a:noAutofit/>
          </a:bodyPr>
          <a:lstStyle>
            <a:defPPr>
              <a:defRPr lang="en-US"/>
            </a:defPPr>
            <a:lvl1pPr indent="0" algn="ctr">
              <a:spcBef>
                <a:spcPts val="600"/>
              </a:spcBef>
              <a:spcAft>
                <a:spcPts val="0"/>
              </a:spcAft>
              <a:buClr>
                <a:srgbClr val="9E2482"/>
              </a:buClr>
              <a:buSzPct val="115000"/>
              <a:buFont typeface="Wingdings" charset="2"/>
              <a:buNone/>
              <a:defRPr sz="2000" b="0" i="0">
                <a:solidFill>
                  <a:schemeClr val="tx2"/>
                </a:solidFill>
                <a:latin typeface="Helvetica" panose="020B0604020202020204" pitchFamily="34" charset="0"/>
                <a:cs typeface="Helvetica" panose="020B0604020202020204" pitchFamily="34" charset="0"/>
              </a:defRPr>
            </a:lvl1pPr>
            <a:lvl2pPr marL="74295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2pPr>
            <a:lvl3pPr marL="11430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3pPr>
            <a:lvl4pPr marL="16002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4pPr>
            <a:lvl5pPr marL="2057400" indent="-182880">
              <a:spcBef>
                <a:spcPts val="600"/>
              </a:spcBef>
              <a:spcAft>
                <a:spcPts val="0"/>
              </a:spcAft>
              <a:buClr>
                <a:srgbClr val="6A6C69"/>
              </a:buClr>
              <a:buSzPct val="115000"/>
              <a:buFont typeface="Lucida Grande"/>
              <a:buChar char="-"/>
              <a:defRPr sz="1400" b="0" i="0">
                <a:solidFill>
                  <a:schemeClr val="tx2"/>
                </a:solidFill>
                <a:latin typeface="Helvetica" panose="020B0604020202020204" pitchFamily="34" charset="0"/>
                <a:cs typeface="Helvetica" panose="020B0604020202020204" pitchFamily="34" charset="0"/>
              </a:defRPr>
            </a:lvl5pPr>
            <a:lvl6pPr marL="2514600" indent="-228600">
              <a:spcBef>
                <a:spcPct val="20000"/>
              </a:spcBef>
              <a:buFont typeface="Arial"/>
              <a:buChar char="•"/>
              <a:defRPr sz="2000">
                <a:solidFill>
                  <a:schemeClr val="dk1"/>
                </a:solidFill>
              </a:defRPr>
            </a:lvl6pPr>
            <a:lvl7pPr marL="2971800" ind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chemeClr val="dk1"/>
                </a:solidFill>
              </a:defRPr>
            </a:lvl8pPr>
            <a:lvl9pPr marL="3886200" indent="-228600">
              <a:spcBef>
                <a:spcPct val="20000"/>
              </a:spcBef>
              <a:buFont typeface="Arial"/>
              <a:buChar char="•"/>
              <a:defRPr sz="2000">
                <a:solidFill>
                  <a:schemeClr val="dk1"/>
                </a:solidFill>
              </a:defRPr>
            </a:lvl9pPr>
          </a:lstStyle>
          <a:p>
            <a:r>
              <a:rPr lang="en-US" dirty="0"/>
              <a:t>In </a:t>
            </a:r>
            <a:r>
              <a:rPr lang="en-US" b="1" dirty="0"/>
              <a:t>Payment Details</a:t>
            </a:r>
            <a:r>
              <a:rPr lang="en-US" dirty="0"/>
              <a:t>, view the payment date, amount paid, payment method, and status. </a:t>
            </a:r>
          </a:p>
        </p:txBody>
      </p:sp>
      <p:sp>
        <p:nvSpPr>
          <p:cNvPr id="11" name="Slide Number Placeholder 3">
            <a:extLst>
              <a:ext uri="{FF2B5EF4-FFF2-40B4-BE49-F238E27FC236}">
                <a16:creationId xmlns:a16="http://schemas.microsoft.com/office/drawing/2014/main" id="{1EEE73C9-5FCC-4240-B124-FBA87041ABF3}"/>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42</a:t>
            </a:fld>
            <a:endParaRPr lang="en-US" dirty="0"/>
          </a:p>
        </p:txBody>
      </p:sp>
      <p:sp>
        <p:nvSpPr>
          <p:cNvPr id="12" name="Rectangle 11">
            <a:extLst>
              <a:ext uri="{FF2B5EF4-FFF2-40B4-BE49-F238E27FC236}">
                <a16:creationId xmlns:a16="http://schemas.microsoft.com/office/drawing/2014/main" id="{D6CE47C0-7DB6-47AB-9199-8210285AA5F2}"/>
              </a:ext>
            </a:extLst>
          </p:cNvPr>
          <p:cNvSpPr/>
          <p:nvPr/>
        </p:nvSpPr>
        <p:spPr>
          <a:xfrm>
            <a:off x="5510604" y="1606289"/>
            <a:ext cx="524435" cy="219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2EB95572-DD79-4763-9D7E-F623B08F4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546" y="2982875"/>
            <a:ext cx="5954233" cy="2407536"/>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33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8E0B6E28-E99A-4ACB-9C97-25F7E196C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24" y="1417638"/>
            <a:ext cx="6949440" cy="1750632"/>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normAutofit/>
          </a:bodyPr>
          <a:lstStyle/>
          <a:p>
            <a:r>
              <a:rPr lang="en-US" dirty="0"/>
              <a:t>Reports</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2" name="Oval 1">
            <a:extLst>
              <a:ext uri="{FF2B5EF4-FFF2-40B4-BE49-F238E27FC236}">
                <a16:creationId xmlns:a16="http://schemas.microsoft.com/office/drawing/2014/main" id="{74DBC646-D7B9-433F-9773-2ED3A181CE41}"/>
              </a:ext>
            </a:extLst>
          </p:cNvPr>
          <p:cNvSpPr/>
          <p:nvPr/>
        </p:nvSpPr>
        <p:spPr>
          <a:xfrm>
            <a:off x="4823477" y="1453561"/>
            <a:ext cx="467832" cy="340718"/>
          </a:xfrm>
          <a:prstGeom prst="ellipse">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2931D0FC-75B8-48CD-B32C-EC37A78CC868}"/>
              </a:ext>
            </a:extLst>
          </p:cNvPr>
          <p:cNvCxnSpPr>
            <a:cxnSpLocks/>
          </p:cNvCxnSpPr>
          <p:nvPr/>
        </p:nvCxnSpPr>
        <p:spPr>
          <a:xfrm flipV="1">
            <a:off x="3391756" y="1794279"/>
            <a:ext cx="1431721" cy="3047258"/>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25352507-113F-4002-B8FD-B8D314318B33}"/>
              </a:ext>
            </a:extLst>
          </p:cNvPr>
          <p:cNvSpPr txBox="1"/>
          <p:nvPr/>
        </p:nvSpPr>
        <p:spPr>
          <a:xfrm>
            <a:off x="457201" y="3425028"/>
            <a:ext cx="7306310" cy="2153969"/>
          </a:xfrm>
          <a:prstGeom prst="rect">
            <a:avLst/>
          </a:prstGeom>
          <a:solidFill>
            <a:schemeClr val="bg1"/>
          </a:solidFill>
          <a:ln w="3175">
            <a:solidFill>
              <a:schemeClr val="accent4"/>
            </a:solidFill>
          </a:ln>
        </p:spPr>
        <p:txBody>
          <a:bodyPr wrap="square" lIns="0" tIns="0" rIns="0" bIns="0" rtlCol="0" anchor="ctr">
            <a:noAutofit/>
          </a:bodyPr>
          <a:lstStyle>
            <a:defPPr>
              <a:defRPr lang="en-US"/>
            </a:defPPr>
            <a:lvl1pPr marL="112713">
              <a:spcAft>
                <a:spcPts val="600"/>
              </a:spcAft>
              <a:defRPr sz="1600">
                <a:latin typeface="Helvetica" panose="020B0604020202020204" pitchFamily="34" charset="0"/>
                <a:cs typeface="Helvetica" panose="020B0604020202020204" pitchFamily="34" charset="0"/>
              </a:defRPr>
            </a:lvl1pPr>
          </a:lstStyle>
          <a:p>
            <a:r>
              <a:rPr lang="en-US" sz="2000" dirty="0"/>
              <a:t>Select </a:t>
            </a:r>
            <a:r>
              <a:rPr lang="en-US" sz="2000" b="1" dirty="0"/>
              <a:t>More</a:t>
            </a:r>
            <a:r>
              <a:rPr lang="en-US" sz="2000" dirty="0"/>
              <a:t> and then </a:t>
            </a:r>
            <a:r>
              <a:rPr lang="en-US" sz="2000" b="1" dirty="0"/>
              <a:t>Reports</a:t>
            </a:r>
            <a:r>
              <a:rPr lang="en-US" sz="2000" dirty="0"/>
              <a:t> to view:</a:t>
            </a:r>
          </a:p>
          <a:p>
            <a:pPr marL="285750" indent="-168275">
              <a:spcBef>
                <a:spcPts val="600"/>
              </a:spcBef>
              <a:spcAft>
                <a:spcPts val="0"/>
              </a:spcAft>
              <a:buClr>
                <a:srgbClr val="9E2482"/>
              </a:buClr>
              <a:buSzPct val="115000"/>
              <a:buFont typeface="Arial" panose="020B0604020202020204" pitchFamily="34" charset="0"/>
              <a:buChar char="•"/>
            </a:pPr>
            <a:r>
              <a:rPr lang="en-US" sz="2000" dirty="0">
                <a:solidFill>
                  <a:schemeClr val="tx2"/>
                </a:solidFill>
              </a:rPr>
              <a:t>Entity Premium Billing Detail </a:t>
            </a:r>
          </a:p>
          <a:p>
            <a:pPr marL="285750" indent="-168275">
              <a:spcBef>
                <a:spcPts val="600"/>
              </a:spcBef>
              <a:spcAft>
                <a:spcPts val="0"/>
              </a:spcAft>
              <a:buClr>
                <a:srgbClr val="9E2482"/>
              </a:buClr>
              <a:buSzPct val="115000"/>
              <a:buFont typeface="Arial" panose="020B0604020202020204" pitchFamily="34" charset="0"/>
              <a:buChar char="•"/>
            </a:pPr>
            <a:r>
              <a:rPr lang="en-US" sz="2000" dirty="0">
                <a:solidFill>
                  <a:schemeClr val="tx2"/>
                </a:solidFill>
              </a:rPr>
              <a:t>Entity Premium Billing Summary.</a:t>
            </a:r>
          </a:p>
          <a:p>
            <a:pPr marL="117475">
              <a:spcBef>
                <a:spcPts val="600"/>
              </a:spcBef>
              <a:spcAft>
                <a:spcPts val="0"/>
              </a:spcAft>
              <a:buClr>
                <a:srgbClr val="9E2482"/>
              </a:buClr>
              <a:buSzPct val="115000"/>
            </a:pPr>
            <a:br>
              <a:rPr lang="en-US" sz="2000" dirty="0">
                <a:solidFill>
                  <a:schemeClr val="tx2"/>
                </a:solidFill>
              </a:rPr>
            </a:br>
            <a:r>
              <a:rPr lang="en-US" sz="1800" b="1" dirty="0"/>
              <a:t>Note: </a:t>
            </a:r>
            <a:r>
              <a:rPr lang="en-US" sz="1800" dirty="0">
                <a:effectLst/>
              </a:rPr>
              <a:t>A new Reconciliation Report will be available this summer if payroll deduction data is provided to Alight. </a:t>
            </a:r>
            <a:endParaRPr lang="en-US" sz="1800" dirty="0">
              <a:solidFill>
                <a:schemeClr val="tx2"/>
              </a:solidFill>
            </a:endParaRPr>
          </a:p>
        </p:txBody>
      </p:sp>
      <p:sp>
        <p:nvSpPr>
          <p:cNvPr id="9" name="Slide Number Placeholder 3">
            <a:extLst>
              <a:ext uri="{FF2B5EF4-FFF2-40B4-BE49-F238E27FC236}">
                <a16:creationId xmlns:a16="http://schemas.microsoft.com/office/drawing/2014/main" id="{A2C29652-0E13-48EA-B3C0-B70ADBEFE963}"/>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43</a:t>
            </a:fld>
            <a:endParaRPr lang="en-US" dirty="0"/>
          </a:p>
        </p:txBody>
      </p:sp>
      <p:sp>
        <p:nvSpPr>
          <p:cNvPr id="11" name="Rectangle 10">
            <a:extLst>
              <a:ext uri="{FF2B5EF4-FFF2-40B4-BE49-F238E27FC236}">
                <a16:creationId xmlns:a16="http://schemas.microsoft.com/office/drawing/2014/main" id="{57D81630-2ECD-4EE6-B2F4-8BD148646584}"/>
              </a:ext>
            </a:extLst>
          </p:cNvPr>
          <p:cNvSpPr/>
          <p:nvPr/>
        </p:nvSpPr>
        <p:spPr>
          <a:xfrm>
            <a:off x="7366000" y="1830203"/>
            <a:ext cx="795020" cy="259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9362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52C5356-E59D-4E69-A111-883D0FE08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693587"/>
            <a:ext cx="7429500" cy="3544490"/>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Help and Support</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cxnSp>
        <p:nvCxnSpPr>
          <p:cNvPr id="9" name="Straight Arrow Connector 8">
            <a:extLst>
              <a:ext uri="{FF2B5EF4-FFF2-40B4-BE49-F238E27FC236}">
                <a16:creationId xmlns:a16="http://schemas.microsoft.com/office/drawing/2014/main" id="{1E79425B-C862-4752-8275-9497921E3E80}"/>
              </a:ext>
            </a:extLst>
          </p:cNvPr>
          <p:cNvCxnSpPr>
            <a:cxnSpLocks/>
          </p:cNvCxnSpPr>
          <p:nvPr/>
        </p:nvCxnSpPr>
        <p:spPr>
          <a:xfrm flipV="1">
            <a:off x="3923354" y="2030497"/>
            <a:ext cx="1277537" cy="2470796"/>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1" name="Oval 10">
            <a:extLst>
              <a:ext uri="{FF2B5EF4-FFF2-40B4-BE49-F238E27FC236}">
                <a16:creationId xmlns:a16="http://schemas.microsoft.com/office/drawing/2014/main" id="{6649E852-FFF1-4124-B2D6-8ECDD5019465}"/>
              </a:ext>
            </a:extLst>
          </p:cNvPr>
          <p:cNvSpPr/>
          <p:nvPr/>
        </p:nvSpPr>
        <p:spPr>
          <a:xfrm>
            <a:off x="4973243" y="1734407"/>
            <a:ext cx="467832" cy="340718"/>
          </a:xfrm>
          <a:prstGeom prst="ellipse">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6F94F9-A2DE-4341-956D-2419984FB538}"/>
              </a:ext>
            </a:extLst>
          </p:cNvPr>
          <p:cNvSpPr txBox="1"/>
          <p:nvPr/>
        </p:nvSpPr>
        <p:spPr>
          <a:xfrm>
            <a:off x="3709944" y="4210493"/>
            <a:ext cx="4359635" cy="1571453"/>
          </a:xfrm>
          <a:prstGeom prst="rect">
            <a:avLst/>
          </a:prstGeom>
          <a:solidFill>
            <a:schemeClr val="bg1"/>
          </a:solidFill>
          <a:ln w="3175">
            <a:solidFill>
              <a:schemeClr val="accent4"/>
            </a:solidFill>
          </a:ln>
        </p:spPr>
        <p:txBody>
          <a:bodyPr wrap="square" lIns="0" tIns="0" rIns="0" bIns="0" rtlCol="0" anchor="ctr">
            <a:noAutofit/>
          </a:bodyPr>
          <a:lstStyle>
            <a:defPPr>
              <a:defRPr lang="en-US"/>
            </a:defPPr>
            <a:lvl1pPr marL="112713">
              <a:spcAft>
                <a:spcPts val="600"/>
              </a:spcAft>
              <a:defRPr sz="1600">
                <a:latin typeface="Helvetica" panose="020B0604020202020204" pitchFamily="34" charset="0"/>
                <a:cs typeface="Helvetica" panose="020B0604020202020204" pitchFamily="34" charset="0"/>
              </a:defRPr>
            </a:lvl1pPr>
          </a:lstStyle>
          <a:p>
            <a:r>
              <a:rPr lang="en-US" dirty="0"/>
              <a:t>Select </a:t>
            </a:r>
            <a:r>
              <a:rPr lang="en-US" b="1" dirty="0"/>
              <a:t>More</a:t>
            </a:r>
            <a:r>
              <a:rPr lang="en-US" dirty="0"/>
              <a:t> and then </a:t>
            </a:r>
            <a:r>
              <a:rPr lang="en-US" b="1" dirty="0"/>
              <a:t>Help &amp; Support </a:t>
            </a:r>
            <a:r>
              <a:rPr lang="en-US" dirty="0"/>
              <a:t>to:</a:t>
            </a:r>
          </a:p>
          <a:p>
            <a:pPr marL="285750" indent="-168275">
              <a:spcBef>
                <a:spcPts val="600"/>
              </a:spcBef>
              <a:spcAft>
                <a:spcPts val="0"/>
              </a:spcAft>
              <a:buClr>
                <a:srgbClr val="9E2482"/>
              </a:buClr>
              <a:buSzPct val="115000"/>
              <a:buFont typeface="Arial" panose="020B0604020202020204" pitchFamily="34" charset="0"/>
              <a:buChar char="•"/>
            </a:pPr>
            <a:r>
              <a:rPr lang="en-US" dirty="0">
                <a:solidFill>
                  <a:schemeClr val="tx2"/>
                </a:solidFill>
              </a:rPr>
              <a:t>Get help with questions and support</a:t>
            </a:r>
          </a:p>
          <a:p>
            <a:pPr marL="285750" indent="-168275">
              <a:spcBef>
                <a:spcPts val="600"/>
              </a:spcBef>
              <a:spcAft>
                <a:spcPts val="0"/>
              </a:spcAft>
              <a:buClr>
                <a:srgbClr val="9E2482"/>
              </a:buClr>
              <a:buSzPct val="115000"/>
              <a:buFont typeface="Arial" panose="020B0604020202020204" pitchFamily="34" charset="0"/>
              <a:buChar char="•"/>
            </a:pPr>
            <a:r>
              <a:rPr lang="en-US" dirty="0">
                <a:solidFill>
                  <a:schemeClr val="tx2"/>
                </a:solidFill>
              </a:rPr>
              <a:t>Review list of frequently asked questions</a:t>
            </a:r>
          </a:p>
          <a:p>
            <a:pPr marL="285750" indent="-168275">
              <a:spcBef>
                <a:spcPts val="600"/>
              </a:spcBef>
              <a:spcAft>
                <a:spcPts val="0"/>
              </a:spcAft>
              <a:buClr>
                <a:srgbClr val="9E2482"/>
              </a:buClr>
              <a:buSzPct val="115000"/>
              <a:buFont typeface="Arial" panose="020B0604020202020204" pitchFamily="34" charset="0"/>
              <a:buChar char="•"/>
            </a:pPr>
            <a:r>
              <a:rPr lang="en-US" dirty="0">
                <a:solidFill>
                  <a:schemeClr val="tx2"/>
                </a:solidFill>
              </a:rPr>
              <a:t>And more!</a:t>
            </a:r>
          </a:p>
        </p:txBody>
      </p:sp>
      <p:sp>
        <p:nvSpPr>
          <p:cNvPr id="8" name="Slide Number Placeholder 3">
            <a:extLst>
              <a:ext uri="{FF2B5EF4-FFF2-40B4-BE49-F238E27FC236}">
                <a16:creationId xmlns:a16="http://schemas.microsoft.com/office/drawing/2014/main" id="{2E8097CD-7BEB-4AD3-A56C-F6738F0AC799}"/>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44</a:t>
            </a:fld>
            <a:endParaRPr lang="en-US" dirty="0"/>
          </a:p>
        </p:txBody>
      </p:sp>
      <p:sp>
        <p:nvSpPr>
          <p:cNvPr id="10" name="Rectangle 9">
            <a:extLst>
              <a:ext uri="{FF2B5EF4-FFF2-40B4-BE49-F238E27FC236}">
                <a16:creationId xmlns:a16="http://schemas.microsoft.com/office/drawing/2014/main" id="{39A8A1FE-86FB-4C33-B4D3-22072AC4711C}"/>
              </a:ext>
            </a:extLst>
          </p:cNvPr>
          <p:cNvSpPr/>
          <p:nvPr/>
        </p:nvSpPr>
        <p:spPr>
          <a:xfrm>
            <a:off x="7366000" y="1734407"/>
            <a:ext cx="703580" cy="257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076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4F2BD358-2E37-4400-A4BF-617630B6C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8266"/>
            <a:ext cx="8077200" cy="1936564"/>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Premiums by Coverage Months</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6" name="Oval 5">
            <a:extLst>
              <a:ext uri="{FF2B5EF4-FFF2-40B4-BE49-F238E27FC236}">
                <a16:creationId xmlns:a16="http://schemas.microsoft.com/office/drawing/2014/main" id="{9122774E-9EF2-4EB7-96D9-2B8C851E5EE2}"/>
              </a:ext>
            </a:extLst>
          </p:cNvPr>
          <p:cNvSpPr/>
          <p:nvPr/>
        </p:nvSpPr>
        <p:spPr>
          <a:xfrm>
            <a:off x="7504636" y="2562362"/>
            <a:ext cx="1394602" cy="602071"/>
          </a:xfrm>
          <a:prstGeom prst="ellipse">
            <a:avLst/>
          </a:prstGeom>
          <a:noFill/>
          <a:ln w="3175">
            <a:solidFill>
              <a:schemeClr val="accent4"/>
            </a:solidFill>
          </a:ln>
        </p:spPr>
        <p:txBody>
          <a:bodyPr wrap="square" lIns="0" tIns="0" rIns="0" bIns="0" rtlCol="0" anchor="ctr">
            <a:noAutofit/>
          </a:bodyPr>
          <a:lstStyle/>
          <a:p>
            <a:pPr marL="112713">
              <a:spcAft>
                <a:spcPts val="600"/>
              </a:spcAft>
            </a:pPr>
            <a:endParaRPr lang="en-US" sz="1600" dirty="0">
              <a:latin typeface="Helvetica" panose="020B0604020202020204" pitchFamily="34" charset="0"/>
              <a:cs typeface="Helvetica" panose="020B0604020202020204" pitchFamily="34" charset="0"/>
            </a:endParaRPr>
          </a:p>
        </p:txBody>
      </p:sp>
      <p:sp>
        <p:nvSpPr>
          <p:cNvPr id="10" name="Slide Number Placeholder 3">
            <a:extLst>
              <a:ext uri="{FF2B5EF4-FFF2-40B4-BE49-F238E27FC236}">
                <a16:creationId xmlns:a16="http://schemas.microsoft.com/office/drawing/2014/main" id="{F5AF53E2-6B83-4395-9A2D-7A1070C6AE3B}"/>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45</a:t>
            </a:fld>
            <a:endParaRPr lang="en-US" dirty="0"/>
          </a:p>
        </p:txBody>
      </p:sp>
      <p:cxnSp>
        <p:nvCxnSpPr>
          <p:cNvPr id="13" name="Straight Arrow Connector 12">
            <a:extLst>
              <a:ext uri="{FF2B5EF4-FFF2-40B4-BE49-F238E27FC236}">
                <a16:creationId xmlns:a16="http://schemas.microsoft.com/office/drawing/2014/main" id="{20DD67F7-8311-4690-A16D-3A3DC9AADCA4}"/>
              </a:ext>
            </a:extLst>
          </p:cNvPr>
          <p:cNvCxnSpPr>
            <a:cxnSpLocks/>
          </p:cNvCxnSpPr>
          <p:nvPr/>
        </p:nvCxnSpPr>
        <p:spPr>
          <a:xfrm flipV="1">
            <a:off x="4164712" y="1786270"/>
            <a:ext cx="1321687" cy="2103863"/>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8" name="TextBox 7">
            <a:extLst>
              <a:ext uri="{FF2B5EF4-FFF2-40B4-BE49-F238E27FC236}">
                <a16:creationId xmlns:a16="http://schemas.microsoft.com/office/drawing/2014/main" id="{CB60CE07-46A6-46F0-BFE1-A591C7C12560}"/>
              </a:ext>
            </a:extLst>
          </p:cNvPr>
          <p:cNvSpPr txBox="1"/>
          <p:nvPr/>
        </p:nvSpPr>
        <p:spPr>
          <a:xfrm>
            <a:off x="1318437" y="3714467"/>
            <a:ext cx="4167962" cy="1271749"/>
          </a:xfrm>
          <a:prstGeom prst="rect">
            <a:avLst/>
          </a:prstGeom>
          <a:solidFill>
            <a:schemeClr val="bg1"/>
          </a:solidFill>
          <a:ln w="3175">
            <a:solidFill>
              <a:schemeClr val="accent4"/>
            </a:solidFill>
          </a:ln>
        </p:spPr>
        <p:txBody>
          <a:bodyPr wrap="square" lIns="0" tIns="0" rIns="0" bIns="0" rtlCol="0" anchor="ctr">
            <a:noAutofit/>
          </a:bodyPr>
          <a:lstStyle>
            <a:defPPr>
              <a:defRPr lang="en-US"/>
            </a:defPPr>
            <a:lvl1pPr marL="112713">
              <a:spcAft>
                <a:spcPts val="600"/>
              </a:spcAft>
              <a:defRPr sz="1600">
                <a:latin typeface="Helvetica" panose="020B0604020202020204" pitchFamily="34" charset="0"/>
                <a:cs typeface="Helvetica" panose="020B0604020202020204" pitchFamily="34" charset="0"/>
              </a:defRPr>
            </a:lvl1pPr>
          </a:lstStyle>
          <a:p>
            <a:r>
              <a:rPr lang="en-US" dirty="0"/>
              <a:t>Select </a:t>
            </a:r>
            <a:r>
              <a:rPr lang="en-US" b="1" dirty="0"/>
              <a:t>Premiums by Coverage Months </a:t>
            </a:r>
            <a:r>
              <a:rPr lang="en-US" dirty="0"/>
              <a:t>from the </a:t>
            </a:r>
            <a:r>
              <a:rPr lang="en-US" b="1" dirty="0"/>
              <a:t>More</a:t>
            </a:r>
            <a:r>
              <a:rPr lang="en-US" dirty="0"/>
              <a:t> drop down to view this summary.</a:t>
            </a:r>
          </a:p>
        </p:txBody>
      </p:sp>
      <p:cxnSp>
        <p:nvCxnSpPr>
          <p:cNvPr id="17" name="Straight Arrow Connector 16">
            <a:extLst>
              <a:ext uri="{FF2B5EF4-FFF2-40B4-BE49-F238E27FC236}">
                <a16:creationId xmlns:a16="http://schemas.microsoft.com/office/drawing/2014/main" id="{742A7885-FCDE-4EED-B0CE-58997C5F1686}"/>
              </a:ext>
            </a:extLst>
          </p:cNvPr>
          <p:cNvCxnSpPr>
            <a:cxnSpLocks/>
          </p:cNvCxnSpPr>
          <p:nvPr/>
        </p:nvCxnSpPr>
        <p:spPr>
          <a:xfrm flipV="1">
            <a:off x="5909145" y="3121746"/>
            <a:ext cx="1977656" cy="2457192"/>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16" name="TextBox 15">
            <a:extLst>
              <a:ext uri="{FF2B5EF4-FFF2-40B4-BE49-F238E27FC236}">
                <a16:creationId xmlns:a16="http://schemas.microsoft.com/office/drawing/2014/main" id="{2277F0FE-DCDB-49EF-A2E4-D5A69D8561B2}"/>
              </a:ext>
            </a:extLst>
          </p:cNvPr>
          <p:cNvSpPr txBox="1"/>
          <p:nvPr/>
        </p:nvSpPr>
        <p:spPr>
          <a:xfrm>
            <a:off x="1818169" y="5235854"/>
            <a:ext cx="4167962" cy="771542"/>
          </a:xfrm>
          <a:prstGeom prst="rect">
            <a:avLst/>
          </a:prstGeom>
          <a:solidFill>
            <a:schemeClr val="bg1"/>
          </a:solidFill>
          <a:ln w="3175">
            <a:solidFill>
              <a:schemeClr val="accent4"/>
            </a:solidFill>
          </a:ln>
        </p:spPr>
        <p:txBody>
          <a:bodyPr wrap="square" lIns="0" tIns="0" rIns="0" bIns="0" rtlCol="0" anchor="ctr">
            <a:noAutofit/>
          </a:bodyPr>
          <a:lstStyle>
            <a:defPPr>
              <a:defRPr lang="en-US"/>
            </a:defPPr>
            <a:lvl1pPr marL="112713">
              <a:spcAft>
                <a:spcPts val="600"/>
              </a:spcAft>
              <a:defRPr sz="1600">
                <a:latin typeface="Helvetica" panose="020B0604020202020204" pitchFamily="34" charset="0"/>
                <a:cs typeface="Helvetica" panose="020B0604020202020204" pitchFamily="34" charset="0"/>
              </a:defRPr>
            </a:lvl1pPr>
          </a:lstStyle>
          <a:p>
            <a:r>
              <a:rPr lang="en-US" dirty="0"/>
              <a:t>Choose </a:t>
            </a:r>
            <a:r>
              <a:rPr lang="en-US" b="1" dirty="0"/>
              <a:t>View Details </a:t>
            </a:r>
            <a:r>
              <a:rPr lang="en-US" dirty="0"/>
              <a:t>to review payment details for each month.</a:t>
            </a:r>
          </a:p>
        </p:txBody>
      </p:sp>
    </p:spTree>
    <p:extLst>
      <p:ext uri="{BB962C8B-B14F-4D97-AF65-F5344CB8AC3E}">
        <p14:creationId xmlns:p14="http://schemas.microsoft.com/office/powerpoint/2010/main" val="272256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Coverage Months—View Details</a:t>
            </a:r>
          </a:p>
        </p:txBody>
      </p:sp>
      <p:sp>
        <p:nvSpPr>
          <p:cNvPr id="7" name="TextBox 6">
            <a:extLst>
              <a:ext uri="{FF2B5EF4-FFF2-40B4-BE49-F238E27FC236}">
                <a16:creationId xmlns:a16="http://schemas.microsoft.com/office/drawing/2014/main" id="{56AE1075-2BC0-424A-AECB-F733A361C073}"/>
              </a:ext>
            </a:extLst>
          </p:cNvPr>
          <p:cNvSpPr txBox="1"/>
          <p:nvPr/>
        </p:nvSpPr>
        <p:spPr>
          <a:xfrm>
            <a:off x="6668589" y="5781947"/>
            <a:ext cx="914400" cy="914400"/>
          </a:xfrm>
          <a:prstGeom prst="rect">
            <a:avLst/>
          </a:prstGeom>
        </p:spPr>
        <p:txBody>
          <a:bodyPr wrap="none" lIns="0" tIns="0" rIns="0" bIns="0" rtlCol="0" anchor="t">
            <a:noAutofit/>
          </a:bodyPr>
          <a:lstStyle/>
          <a:p>
            <a:pPr algn="l"/>
            <a:endParaRPr lang="en-US" sz="1200" dirty="0">
              <a:cs typeface="FS Thrive Elliot Regular"/>
            </a:endParaRPr>
          </a:p>
        </p:txBody>
      </p:sp>
      <p:sp>
        <p:nvSpPr>
          <p:cNvPr id="10" name="Slide Number Placeholder 3">
            <a:extLst>
              <a:ext uri="{FF2B5EF4-FFF2-40B4-BE49-F238E27FC236}">
                <a16:creationId xmlns:a16="http://schemas.microsoft.com/office/drawing/2014/main" id="{F5AF53E2-6B83-4395-9A2D-7A1070C6AE3B}"/>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46</a:t>
            </a:fld>
            <a:endParaRPr lang="en-US" dirty="0"/>
          </a:p>
        </p:txBody>
      </p:sp>
      <p:pic>
        <p:nvPicPr>
          <p:cNvPr id="14" name="Picture 2">
            <a:extLst>
              <a:ext uri="{FF2B5EF4-FFF2-40B4-BE49-F238E27FC236}">
                <a16:creationId xmlns:a16="http://schemas.microsoft.com/office/drawing/2014/main" id="{D23BC7ED-81F7-44E9-8222-BC6A8DBFE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755" y="1561692"/>
            <a:ext cx="6446475" cy="3827595"/>
          </a:xfrm>
          <a:prstGeom prst="rect">
            <a:avLst/>
          </a:prstGeom>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E9E3A882-AD8D-4AB3-AED8-2E4E690D1F5E}"/>
              </a:ext>
            </a:extLst>
          </p:cNvPr>
          <p:cNvCxnSpPr>
            <a:cxnSpLocks/>
          </p:cNvCxnSpPr>
          <p:nvPr/>
        </p:nvCxnSpPr>
        <p:spPr>
          <a:xfrm flipV="1">
            <a:off x="7872043" y="2827931"/>
            <a:ext cx="0" cy="2561356"/>
          </a:xfrm>
          <a:prstGeom prst="straightConnector1">
            <a:avLst/>
          </a:prstGeom>
          <a:ln w="6350">
            <a:solidFill>
              <a:schemeClr val="accent4"/>
            </a:solidFill>
            <a:tailEnd type="triangle"/>
          </a:ln>
        </p:spPr>
        <p:style>
          <a:lnRef idx="2">
            <a:schemeClr val="accent3"/>
          </a:lnRef>
          <a:fillRef idx="0">
            <a:schemeClr val="accent3"/>
          </a:fillRef>
          <a:effectRef idx="1">
            <a:schemeClr val="accent3"/>
          </a:effectRef>
          <a:fontRef idx="minor">
            <a:schemeClr val="tx1"/>
          </a:fontRef>
        </p:style>
      </p:cxnSp>
      <p:sp>
        <p:nvSpPr>
          <p:cNvPr id="8" name="TextBox 7">
            <a:extLst>
              <a:ext uri="{FF2B5EF4-FFF2-40B4-BE49-F238E27FC236}">
                <a16:creationId xmlns:a16="http://schemas.microsoft.com/office/drawing/2014/main" id="{CB60CE07-46A6-46F0-BFE1-A591C7C12560}"/>
              </a:ext>
            </a:extLst>
          </p:cNvPr>
          <p:cNvSpPr txBox="1"/>
          <p:nvPr/>
        </p:nvSpPr>
        <p:spPr>
          <a:xfrm>
            <a:off x="101554" y="1561692"/>
            <a:ext cx="2108850" cy="2271233"/>
          </a:xfrm>
          <a:prstGeom prst="rect">
            <a:avLst/>
          </a:prstGeom>
          <a:solidFill>
            <a:schemeClr val="bg1"/>
          </a:solidFill>
          <a:ln w="3175">
            <a:solidFill>
              <a:schemeClr val="accent4"/>
            </a:solidFill>
          </a:ln>
        </p:spPr>
        <p:txBody>
          <a:bodyPr wrap="square" lIns="0" tIns="0" rIns="0" bIns="0" rtlCol="0" anchor="ctr">
            <a:noAutofit/>
          </a:bodyPr>
          <a:lstStyle>
            <a:defPPr>
              <a:defRPr lang="en-US"/>
            </a:defPPr>
            <a:lvl1pPr marL="112713">
              <a:spcAft>
                <a:spcPts val="600"/>
              </a:spcAft>
              <a:defRPr sz="1600">
                <a:latin typeface="Helvetica" panose="020B0604020202020204" pitchFamily="34" charset="0"/>
                <a:cs typeface="Helvetica" panose="020B0604020202020204" pitchFamily="34" charset="0"/>
              </a:defRPr>
            </a:lvl1pPr>
          </a:lstStyle>
          <a:p>
            <a:r>
              <a:rPr lang="en-US" dirty="0"/>
              <a:t>The Coverage Month screen shows:</a:t>
            </a:r>
          </a:p>
          <a:p>
            <a:pPr marL="285750" indent="-168275">
              <a:spcBef>
                <a:spcPts val="600"/>
              </a:spcBef>
              <a:spcAft>
                <a:spcPts val="0"/>
              </a:spcAft>
              <a:buClr>
                <a:srgbClr val="9E2482"/>
              </a:buClr>
              <a:buSzPct val="115000"/>
              <a:buFont typeface="Arial" panose="020B0604020202020204" pitchFamily="34" charset="0"/>
              <a:buChar char="•"/>
            </a:pPr>
            <a:r>
              <a:rPr lang="en-US" dirty="0">
                <a:solidFill>
                  <a:schemeClr val="tx2"/>
                </a:solidFill>
              </a:rPr>
              <a:t>Payment details</a:t>
            </a:r>
          </a:p>
          <a:p>
            <a:pPr marL="285750" indent="-168275">
              <a:spcBef>
                <a:spcPts val="600"/>
              </a:spcBef>
              <a:spcAft>
                <a:spcPts val="0"/>
              </a:spcAft>
              <a:buClr>
                <a:srgbClr val="9E2482"/>
              </a:buClr>
              <a:buSzPct val="115000"/>
              <a:buFont typeface="Arial" panose="020B0604020202020204" pitchFamily="34" charset="0"/>
              <a:buChar char="•"/>
            </a:pPr>
            <a:r>
              <a:rPr lang="en-US" dirty="0">
                <a:solidFill>
                  <a:schemeClr val="tx2"/>
                </a:solidFill>
              </a:rPr>
              <a:t>Number of participants </a:t>
            </a:r>
          </a:p>
          <a:p>
            <a:pPr marL="285750" indent="-168275">
              <a:spcBef>
                <a:spcPts val="600"/>
              </a:spcBef>
              <a:spcAft>
                <a:spcPts val="0"/>
              </a:spcAft>
              <a:buClr>
                <a:srgbClr val="9E2482"/>
              </a:buClr>
              <a:buSzPct val="115000"/>
              <a:buFont typeface="Arial" panose="020B0604020202020204" pitchFamily="34" charset="0"/>
              <a:buChar char="•"/>
            </a:pPr>
            <a:r>
              <a:rPr lang="en-US" dirty="0">
                <a:solidFill>
                  <a:schemeClr val="tx2"/>
                </a:solidFill>
              </a:rPr>
              <a:t>Method </a:t>
            </a:r>
            <a:r>
              <a:rPr lang="en-US" dirty="0"/>
              <a:t>of payment</a:t>
            </a:r>
          </a:p>
        </p:txBody>
      </p:sp>
      <p:sp>
        <p:nvSpPr>
          <p:cNvPr id="15" name="TextBox 14">
            <a:extLst>
              <a:ext uri="{FF2B5EF4-FFF2-40B4-BE49-F238E27FC236}">
                <a16:creationId xmlns:a16="http://schemas.microsoft.com/office/drawing/2014/main" id="{C5B030B7-60AD-4E5C-BE35-65F37428DAC1}"/>
              </a:ext>
            </a:extLst>
          </p:cNvPr>
          <p:cNvSpPr txBox="1"/>
          <p:nvPr/>
        </p:nvSpPr>
        <p:spPr>
          <a:xfrm>
            <a:off x="6316088" y="4891084"/>
            <a:ext cx="2533801" cy="996406"/>
          </a:xfrm>
          <a:prstGeom prst="rect">
            <a:avLst/>
          </a:prstGeom>
          <a:solidFill>
            <a:schemeClr val="bg1"/>
          </a:solidFill>
          <a:ln w="3175">
            <a:solidFill>
              <a:schemeClr val="accent4"/>
            </a:solidFill>
          </a:ln>
        </p:spPr>
        <p:txBody>
          <a:bodyPr wrap="square" lIns="0" tIns="0" rIns="0" bIns="0" rtlCol="0" anchor="ctr">
            <a:noAutofit/>
          </a:bodyPr>
          <a:lstStyle>
            <a:defPPr>
              <a:defRPr lang="en-US"/>
            </a:defPPr>
            <a:lvl1pPr marL="112713">
              <a:spcAft>
                <a:spcPts val="600"/>
              </a:spcAft>
              <a:defRPr sz="1600">
                <a:latin typeface="Helvetica" panose="020B0604020202020204" pitchFamily="34" charset="0"/>
                <a:cs typeface="Helvetica" panose="020B0604020202020204" pitchFamily="34" charset="0"/>
              </a:defRPr>
            </a:lvl1pPr>
          </a:lstStyle>
          <a:p>
            <a:r>
              <a:rPr lang="en-US" dirty="0"/>
              <a:t>Use the blue button to Download Participant Details.</a:t>
            </a:r>
          </a:p>
        </p:txBody>
      </p:sp>
    </p:spTree>
    <p:extLst>
      <p:ext uri="{BB962C8B-B14F-4D97-AF65-F5344CB8AC3E}">
        <p14:creationId xmlns:p14="http://schemas.microsoft.com/office/powerpoint/2010/main" val="74546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5A70F-0D82-4333-A48A-8E5BA6E919E9}"/>
              </a:ext>
            </a:extLst>
          </p:cNvPr>
          <p:cNvSpPr>
            <a:spLocks noGrp="1"/>
          </p:cNvSpPr>
          <p:nvPr>
            <p:ph type="title"/>
          </p:nvPr>
        </p:nvSpPr>
        <p:spPr/>
        <p:txBody>
          <a:bodyPr/>
          <a:lstStyle/>
          <a:p>
            <a:r>
              <a:rPr lang="en-US" dirty="0"/>
              <a:t>Partial Payments</a:t>
            </a:r>
          </a:p>
        </p:txBody>
      </p:sp>
      <p:sp>
        <p:nvSpPr>
          <p:cNvPr id="2" name="Content Placeholder 1">
            <a:extLst>
              <a:ext uri="{FF2B5EF4-FFF2-40B4-BE49-F238E27FC236}">
                <a16:creationId xmlns:a16="http://schemas.microsoft.com/office/drawing/2014/main" id="{6ED9F1F0-266F-4D9C-A786-203EDA09232C}"/>
              </a:ext>
            </a:extLst>
          </p:cNvPr>
          <p:cNvSpPr>
            <a:spLocks noGrp="1"/>
          </p:cNvSpPr>
          <p:nvPr>
            <p:ph idx="1"/>
          </p:nvPr>
        </p:nvSpPr>
        <p:spPr/>
        <p:txBody>
          <a:bodyPr vert="horz" lIns="91440" tIns="45720" rIns="91440" bIns="45720" rtlCol="0" anchor="t">
            <a:normAutofit/>
          </a:bodyPr>
          <a:lstStyle/>
          <a:p>
            <a:pPr marL="0" indent="0">
              <a:buNone/>
            </a:pPr>
            <a:r>
              <a:rPr lang="en-US" sz="1800" dirty="0">
                <a:latin typeface="Helvetica"/>
                <a:cs typeface="Helvetica"/>
              </a:rPr>
              <a:t>Past due scenarios:</a:t>
            </a:r>
          </a:p>
          <a:p>
            <a:r>
              <a:rPr lang="en-US" sz="1800" dirty="0">
                <a:latin typeface="Helvetica"/>
                <a:cs typeface="Helvetica"/>
              </a:rPr>
              <a:t>Eligibility timing differences</a:t>
            </a:r>
          </a:p>
          <a:p>
            <a:r>
              <a:rPr lang="en-US" sz="1800" dirty="0">
                <a:latin typeface="Helvetica"/>
                <a:cs typeface="Helvetica"/>
              </a:rPr>
              <a:t>Employer eligibility errors</a:t>
            </a:r>
          </a:p>
          <a:p>
            <a:r>
              <a:rPr lang="en-US" sz="1800" dirty="0">
                <a:latin typeface="Helvetica"/>
                <a:cs typeface="Helvetica"/>
              </a:rPr>
              <a:t>Enrollment timing differences or errors</a:t>
            </a:r>
          </a:p>
          <a:p>
            <a:r>
              <a:rPr lang="en-US" sz="1800" dirty="0">
                <a:latin typeface="Helvetica"/>
                <a:cs typeface="Helvetica"/>
              </a:rPr>
              <a:t>Entity’s inability to remit the appropriate deductions</a:t>
            </a:r>
          </a:p>
          <a:p>
            <a:pPr indent="-342900">
              <a:buFont typeface="+mj-lt"/>
              <a:buAutoNum type="arabicPeriod"/>
            </a:pPr>
            <a:endParaRPr lang="en-US" sz="1800" dirty="0"/>
          </a:p>
          <a:p>
            <a:pPr marL="0" indent="0">
              <a:buNone/>
            </a:pPr>
            <a:r>
              <a:rPr lang="en-US" sz="1800" dirty="0">
                <a:latin typeface="Helvetica"/>
                <a:cs typeface="Helvetica"/>
              </a:rPr>
              <a:t>Participant data updates required for the first three situations listed above:</a:t>
            </a:r>
          </a:p>
          <a:p>
            <a:r>
              <a:rPr lang="en-US" sz="1800" dirty="0">
                <a:latin typeface="Helvetica"/>
                <a:cs typeface="Helvetica"/>
              </a:rPr>
              <a:t>Automated and hybrid entities work with their HR/Payroll system</a:t>
            </a:r>
          </a:p>
          <a:p>
            <a:r>
              <a:rPr lang="en-US" sz="1800" dirty="0">
                <a:latin typeface="Helvetica"/>
                <a:cs typeface="Helvetica"/>
              </a:rPr>
              <a:t>Manual entities must use the Employer Website tool:  </a:t>
            </a:r>
            <a:r>
              <a:rPr lang="en-US" sz="1800" dirty="0">
                <a:latin typeface="Helvetica"/>
                <a:cs typeface="Helvetica"/>
                <a:hlinkClick r:id="rId3"/>
              </a:rPr>
              <a:t>http://digital.alight.com/gabreezeemployer/</a:t>
            </a:r>
            <a:endParaRPr lang="en-US" sz="1800" dirty="0"/>
          </a:p>
        </p:txBody>
      </p:sp>
      <p:sp>
        <p:nvSpPr>
          <p:cNvPr id="6" name="Slide Number Placeholder 3">
            <a:extLst>
              <a:ext uri="{FF2B5EF4-FFF2-40B4-BE49-F238E27FC236}">
                <a16:creationId xmlns:a16="http://schemas.microsoft.com/office/drawing/2014/main" id="{FBC318C3-7251-43E9-A190-F6B6881CB87E}"/>
              </a:ext>
            </a:extLst>
          </p:cNvPr>
          <p:cNvSpPr>
            <a:spLocks noGrp="1"/>
          </p:cNvSpPr>
          <p:nvPr>
            <p:ph type="sldNum" sz="quarter" idx="12"/>
          </p:nvPr>
        </p:nvSpPr>
        <p:spPr>
          <a:xfrm>
            <a:off x="7366000" y="6356350"/>
            <a:ext cx="1320800" cy="365125"/>
          </a:xfrm>
        </p:spPr>
        <p:txBody>
          <a:bodyPr/>
          <a:lstStyle/>
          <a:p>
            <a:fld id="{CCE7EACD-A346-A34B-BBAF-EF458C812BA9}" type="slidenum">
              <a:rPr lang="en-US" smtClean="0"/>
              <a:pPr/>
              <a:t>47</a:t>
            </a:fld>
            <a:endParaRPr lang="en-US" dirty="0"/>
          </a:p>
        </p:txBody>
      </p:sp>
      <p:sp>
        <p:nvSpPr>
          <p:cNvPr id="4" name="TextBox 3">
            <a:extLst>
              <a:ext uri="{FF2B5EF4-FFF2-40B4-BE49-F238E27FC236}">
                <a16:creationId xmlns:a16="http://schemas.microsoft.com/office/drawing/2014/main" id="{6B50180A-1095-46E4-792D-9868D7B5DC19}"/>
              </a:ext>
            </a:extLst>
          </p:cNvPr>
          <p:cNvSpPr txBox="1"/>
          <p:nvPr/>
        </p:nvSpPr>
        <p:spPr>
          <a:xfrm>
            <a:off x="544010" y="5440101"/>
            <a:ext cx="6821990" cy="923330"/>
          </a:xfrm>
          <a:prstGeom prst="rect">
            <a:avLst/>
          </a:prstGeom>
          <a:solidFill>
            <a:schemeClr val="accent4"/>
          </a:solidFill>
        </p:spPr>
        <p:txBody>
          <a:bodyPr wrap="square" rtlCol="0">
            <a:spAutoFit/>
          </a:bodyPr>
          <a:lstStyle/>
          <a:p>
            <a:r>
              <a:rPr lang="en-US" b="1" dirty="0">
                <a:solidFill>
                  <a:schemeClr val="bg1"/>
                </a:solidFill>
                <a:latin typeface="Helvetica" panose="020B0604020202020204" pitchFamily="34" charset="0"/>
                <a:cs typeface="Helvetica" panose="020B0604020202020204" pitchFamily="34" charset="0"/>
              </a:rPr>
              <a:t>Question to discuss:</a:t>
            </a:r>
          </a:p>
          <a:p>
            <a:r>
              <a:rPr lang="en-US" dirty="0">
                <a:solidFill>
                  <a:schemeClr val="bg1"/>
                </a:solidFill>
                <a:latin typeface="Helvetica" panose="020B0604020202020204" pitchFamily="34" charset="0"/>
                <a:cs typeface="Helvetica" panose="020B0604020202020204" pitchFamily="34" charset="0"/>
              </a:rPr>
              <a:t>How will your current processes need to change when the new tool is available? Who will be involved with these changes?</a:t>
            </a:r>
          </a:p>
        </p:txBody>
      </p:sp>
    </p:spTree>
    <p:extLst>
      <p:ext uri="{BB962C8B-B14F-4D97-AF65-F5344CB8AC3E}">
        <p14:creationId xmlns:p14="http://schemas.microsoft.com/office/powerpoint/2010/main" val="3486092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9A29C-54D8-4A98-9FC2-641CA47DCEB6}"/>
              </a:ext>
            </a:extLst>
          </p:cNvPr>
          <p:cNvSpPr>
            <a:spLocks noGrp="1"/>
          </p:cNvSpPr>
          <p:nvPr>
            <p:ph type="title"/>
          </p:nvPr>
        </p:nvSpPr>
        <p:spPr/>
        <p:txBody>
          <a:bodyPr/>
          <a:lstStyle/>
          <a:p>
            <a:r>
              <a:rPr lang="en-US" dirty="0"/>
              <a:t>Live Demonstration</a:t>
            </a:r>
          </a:p>
        </p:txBody>
      </p:sp>
    </p:spTree>
    <p:extLst>
      <p:ext uri="{BB962C8B-B14F-4D97-AF65-F5344CB8AC3E}">
        <p14:creationId xmlns:p14="http://schemas.microsoft.com/office/powerpoint/2010/main" val="2258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DD6C-D52F-4641-A5C1-4540679CD909}"/>
              </a:ext>
            </a:extLst>
          </p:cNvPr>
          <p:cNvSpPr>
            <a:spLocks noGrp="1"/>
          </p:cNvSpPr>
          <p:nvPr>
            <p:ph type="title"/>
          </p:nvPr>
        </p:nvSpPr>
        <p:spPr/>
        <p:txBody>
          <a:bodyPr/>
          <a:lstStyle/>
          <a:p>
            <a:r>
              <a:rPr lang="en-US" dirty="0"/>
              <a:t>Implementation Plan</a:t>
            </a:r>
          </a:p>
        </p:txBody>
      </p:sp>
    </p:spTree>
    <p:extLst>
      <p:ext uri="{BB962C8B-B14F-4D97-AF65-F5344CB8AC3E}">
        <p14:creationId xmlns:p14="http://schemas.microsoft.com/office/powerpoint/2010/main" val="376172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Changing and Why?</a:t>
            </a:r>
          </a:p>
        </p:txBody>
      </p:sp>
    </p:spTree>
    <p:extLst>
      <p:ext uri="{BB962C8B-B14F-4D97-AF65-F5344CB8AC3E}">
        <p14:creationId xmlns:p14="http://schemas.microsoft.com/office/powerpoint/2010/main" val="1326841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A540-9BC9-4C24-93FC-21275D7B8813}"/>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Implementation Timeline</a:t>
            </a:r>
          </a:p>
        </p:txBody>
      </p:sp>
      <p:sp>
        <p:nvSpPr>
          <p:cNvPr id="4" name="Slide Number Placeholder 3">
            <a:extLst>
              <a:ext uri="{FF2B5EF4-FFF2-40B4-BE49-F238E27FC236}">
                <a16:creationId xmlns:a16="http://schemas.microsoft.com/office/drawing/2014/main" id="{4F497461-53D6-4C22-B17F-09B2C489AD88}"/>
              </a:ext>
            </a:extLst>
          </p:cNvPr>
          <p:cNvSpPr>
            <a:spLocks noGrp="1"/>
          </p:cNvSpPr>
          <p:nvPr>
            <p:ph type="sldNum" sz="quarter" idx="12"/>
          </p:nvPr>
        </p:nvSpPr>
        <p:spPr/>
        <p:txBody>
          <a:bodyPr/>
          <a:lstStyle/>
          <a:p>
            <a:fld id="{CCE7EACD-A346-A34B-BBAF-EF458C812BA9}" type="slidenum">
              <a:rPr lang="en-US" smtClean="0"/>
              <a:pPr/>
              <a:t>50</a:t>
            </a:fld>
            <a:endParaRPr lang="en-US" dirty="0"/>
          </a:p>
        </p:txBody>
      </p:sp>
      <p:cxnSp>
        <p:nvCxnSpPr>
          <p:cNvPr id="8" name="Straight Arrow Connector 7">
            <a:extLst>
              <a:ext uri="{FF2B5EF4-FFF2-40B4-BE49-F238E27FC236}">
                <a16:creationId xmlns:a16="http://schemas.microsoft.com/office/drawing/2014/main" id="{49A15D83-D322-4AE9-B308-42DEA61537FD}"/>
              </a:ext>
            </a:extLst>
          </p:cNvPr>
          <p:cNvCxnSpPr>
            <a:cxnSpLocks/>
          </p:cNvCxnSpPr>
          <p:nvPr/>
        </p:nvCxnSpPr>
        <p:spPr>
          <a:xfrm>
            <a:off x="426400" y="4675160"/>
            <a:ext cx="8229600" cy="0"/>
          </a:xfrm>
          <a:prstGeom prst="straightConnector1">
            <a:avLst/>
          </a:prstGeom>
          <a:ln w="76200" cap="rnd">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723CDF9D-26D5-4B1F-B37F-74B4F6A7CDED}"/>
              </a:ext>
            </a:extLst>
          </p:cNvPr>
          <p:cNvGrpSpPr/>
          <p:nvPr/>
        </p:nvGrpSpPr>
        <p:grpSpPr>
          <a:xfrm>
            <a:off x="768229" y="1946785"/>
            <a:ext cx="1434310" cy="3048415"/>
            <a:chOff x="740616" y="1935078"/>
            <a:chExt cx="1434310" cy="3048414"/>
          </a:xfrm>
        </p:grpSpPr>
        <p:sp>
          <p:nvSpPr>
            <p:cNvPr id="9" name="Rectangle 8">
              <a:extLst>
                <a:ext uri="{FF2B5EF4-FFF2-40B4-BE49-F238E27FC236}">
                  <a16:creationId xmlns:a16="http://schemas.microsoft.com/office/drawing/2014/main" id="{5391BEBC-6472-40FE-936D-9EA751446256}"/>
                </a:ext>
              </a:extLst>
            </p:cNvPr>
            <p:cNvSpPr/>
            <p:nvPr/>
          </p:nvSpPr>
          <p:spPr>
            <a:xfrm>
              <a:off x="740616" y="2320011"/>
              <a:ext cx="1434310" cy="2103120"/>
            </a:xfrm>
            <a:prstGeom prst="rect">
              <a:avLst/>
            </a:prstGeom>
            <a:solidFill>
              <a:schemeClr val="accent1">
                <a:lumMod val="20000"/>
                <a:lumOff val="80000"/>
                <a:alpha val="7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71446" indent="-171446">
                <a:spcAft>
                  <a:spcPts val="600"/>
                </a:spcAft>
                <a:buFont typeface="Wingdings" panose="05000000000000000000" pitchFamily="2" charset="2"/>
                <a:buChar char="ü"/>
              </a:pPr>
              <a:r>
                <a:rPr lang="en-US" sz="1200" dirty="0">
                  <a:solidFill>
                    <a:sysClr val="windowText" lastClr="000000"/>
                  </a:solidFill>
                  <a:latin typeface="Helvetica" panose="020B0604020202020204" pitchFamily="34" charset="0"/>
                  <a:cs typeface="Helvetica" panose="020B0604020202020204" pitchFamily="34" charset="0"/>
                </a:rPr>
                <a:t>Initial rollout and Early Adopter testing</a:t>
              </a:r>
            </a:p>
            <a:p>
              <a:pPr marL="171446" indent="-171446">
                <a:spcAft>
                  <a:spcPts val="300"/>
                </a:spcAft>
                <a:buFont typeface="Wingdings" panose="05000000000000000000" pitchFamily="2" charset="2"/>
                <a:buChar char="ü"/>
              </a:pPr>
              <a:r>
                <a:rPr lang="en-US" sz="1200" dirty="0">
                  <a:solidFill>
                    <a:sysClr val="windowText" lastClr="000000"/>
                  </a:solidFill>
                  <a:latin typeface="Helvetica" panose="020B0604020202020204" pitchFamily="34" charset="0"/>
                  <a:cs typeface="Helvetica" panose="020B0604020202020204" pitchFamily="34" charset="0"/>
                </a:rPr>
                <a:t>All-entity rollout begins</a:t>
              </a:r>
            </a:p>
            <a:p>
              <a:pPr marL="171446" indent="-171446">
                <a:spcAft>
                  <a:spcPts val="300"/>
                </a:spcAft>
                <a:buFont typeface="Wingdings" panose="05000000000000000000" pitchFamily="2" charset="2"/>
                <a:buChar char="ü"/>
              </a:pPr>
              <a:r>
                <a:rPr lang="en-US" sz="1200" dirty="0">
                  <a:solidFill>
                    <a:sysClr val="windowText" lastClr="000000"/>
                  </a:solidFill>
                  <a:latin typeface="Helvetica" panose="020B0604020202020204" pitchFamily="34" charset="0"/>
                  <a:cs typeface="Helvetica" panose="020B0604020202020204" pitchFamily="34" charset="0"/>
                </a:rPr>
                <a:t>Announcement</a:t>
              </a:r>
            </a:p>
            <a:p>
              <a:pPr marL="171446" indent="-171446">
                <a:spcAft>
                  <a:spcPts val="300"/>
                </a:spcAft>
                <a:buFont typeface="Wingdings" panose="05000000000000000000" pitchFamily="2" charset="2"/>
                <a:buChar char="ü"/>
              </a:pPr>
              <a:r>
                <a:rPr lang="en-US" sz="1200" dirty="0">
                  <a:solidFill>
                    <a:sysClr val="windowText" lastClr="000000"/>
                  </a:solidFill>
                  <a:latin typeface="Helvetica" panose="020B0604020202020204" pitchFamily="34" charset="0"/>
                  <a:cs typeface="Helvetica" panose="020B0604020202020204" pitchFamily="34" charset="0"/>
                </a:rPr>
                <a:t>Training</a:t>
              </a:r>
            </a:p>
            <a:p>
              <a:pPr marL="171446" indent="-171446">
                <a:spcAft>
                  <a:spcPts val="300"/>
                </a:spcAft>
                <a:buFont typeface="Wingdings" panose="05000000000000000000" pitchFamily="2" charset="2"/>
                <a:buChar char="ü"/>
              </a:pPr>
              <a:r>
                <a:rPr lang="en-US" sz="1200" dirty="0">
                  <a:solidFill>
                    <a:sysClr val="windowText" lastClr="000000"/>
                  </a:solidFill>
                  <a:latin typeface="Helvetica" panose="020B0604020202020204" pitchFamily="34" charset="0"/>
                  <a:cs typeface="Helvetica" panose="020B0604020202020204" pitchFamily="34" charset="0"/>
                </a:rPr>
                <a:t>Job Aid</a:t>
              </a:r>
            </a:p>
          </p:txBody>
        </p:sp>
        <p:sp>
          <p:nvSpPr>
            <p:cNvPr id="13" name="Flowchart: Decision 12">
              <a:extLst>
                <a:ext uri="{FF2B5EF4-FFF2-40B4-BE49-F238E27FC236}">
                  <a16:creationId xmlns:a16="http://schemas.microsoft.com/office/drawing/2014/main" id="{4933FD3E-3CA7-4016-BDF9-66E88D0DD359}"/>
                </a:ext>
              </a:extLst>
            </p:cNvPr>
            <p:cNvSpPr/>
            <p:nvPr/>
          </p:nvSpPr>
          <p:spPr>
            <a:xfrm>
              <a:off x="835651" y="4343412"/>
              <a:ext cx="1188720" cy="640080"/>
            </a:xfrm>
            <a:prstGeom prst="flowChartDecision">
              <a:avLst/>
            </a:prstGeom>
            <a:solidFill>
              <a:srgbClr val="9E2482"/>
            </a:solidFill>
            <a:ln>
              <a:solidFill>
                <a:schemeClr val="bg1"/>
              </a:solidFill>
            </a:ln>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900" dirty="0">
                  <a:latin typeface="Helvetica" panose="020B0604020202020204" pitchFamily="34" charset="0"/>
                  <a:cs typeface="Helvetica" panose="020B0604020202020204" pitchFamily="34" charset="0"/>
                </a:rPr>
                <a:t>Sep 2022 – Jan 2023</a:t>
              </a:r>
            </a:p>
          </p:txBody>
        </p:sp>
        <p:sp>
          <p:nvSpPr>
            <p:cNvPr id="17" name="Callout: Down Arrow 16">
              <a:extLst>
                <a:ext uri="{FF2B5EF4-FFF2-40B4-BE49-F238E27FC236}">
                  <a16:creationId xmlns:a16="http://schemas.microsoft.com/office/drawing/2014/main" id="{41CFAEAF-12E8-4098-B8D0-06CDED66A093}"/>
                </a:ext>
              </a:extLst>
            </p:cNvPr>
            <p:cNvSpPr/>
            <p:nvPr/>
          </p:nvSpPr>
          <p:spPr>
            <a:xfrm>
              <a:off x="884823" y="1935078"/>
              <a:ext cx="1097280" cy="457200"/>
            </a:xfrm>
            <a:prstGeom prst="downArrowCallout">
              <a:avLst/>
            </a:prstGeom>
            <a:solidFill>
              <a:srgbClr val="9E2482"/>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Phase 1</a:t>
              </a:r>
            </a:p>
          </p:txBody>
        </p:sp>
      </p:grpSp>
      <p:grpSp>
        <p:nvGrpSpPr>
          <p:cNvPr id="43" name="Group 42">
            <a:extLst>
              <a:ext uri="{FF2B5EF4-FFF2-40B4-BE49-F238E27FC236}">
                <a16:creationId xmlns:a16="http://schemas.microsoft.com/office/drawing/2014/main" id="{04745712-C89F-47D6-A243-4E6B27E04E2B}"/>
              </a:ext>
            </a:extLst>
          </p:cNvPr>
          <p:cNvGrpSpPr/>
          <p:nvPr/>
        </p:nvGrpSpPr>
        <p:grpSpPr>
          <a:xfrm>
            <a:off x="2300586" y="1926222"/>
            <a:ext cx="1371600" cy="3068978"/>
            <a:chOff x="2311646" y="1926220"/>
            <a:chExt cx="1371600" cy="3068977"/>
          </a:xfrm>
        </p:grpSpPr>
        <p:sp>
          <p:nvSpPr>
            <p:cNvPr id="18" name="Rectangle 17">
              <a:extLst>
                <a:ext uri="{FF2B5EF4-FFF2-40B4-BE49-F238E27FC236}">
                  <a16:creationId xmlns:a16="http://schemas.microsoft.com/office/drawing/2014/main" id="{410B4EFD-EC91-4BDC-AEF7-0E2E9D997920}"/>
                </a:ext>
              </a:extLst>
            </p:cNvPr>
            <p:cNvSpPr/>
            <p:nvPr/>
          </p:nvSpPr>
          <p:spPr>
            <a:xfrm>
              <a:off x="2311646" y="2320011"/>
              <a:ext cx="1371600" cy="2103120"/>
            </a:xfrm>
            <a:prstGeom prst="rect">
              <a:avLst/>
            </a:prstGeom>
            <a:solidFill>
              <a:schemeClr val="accent1">
                <a:lumMod val="20000"/>
                <a:lumOff val="8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71446" indent="-171446">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DOAS Fiscal begins managing payments for Team Works entities</a:t>
              </a:r>
            </a:p>
          </p:txBody>
        </p:sp>
        <p:sp>
          <p:nvSpPr>
            <p:cNvPr id="19" name="Flowchart: Decision 18">
              <a:extLst>
                <a:ext uri="{FF2B5EF4-FFF2-40B4-BE49-F238E27FC236}">
                  <a16:creationId xmlns:a16="http://schemas.microsoft.com/office/drawing/2014/main" id="{2325AFDF-68E7-45CA-A06C-80807E50DA55}"/>
                </a:ext>
              </a:extLst>
            </p:cNvPr>
            <p:cNvSpPr/>
            <p:nvPr/>
          </p:nvSpPr>
          <p:spPr>
            <a:xfrm>
              <a:off x="2396479" y="4355117"/>
              <a:ext cx="1188720" cy="640080"/>
            </a:xfrm>
            <a:prstGeom prst="flowChartDecision">
              <a:avLst/>
            </a:prstGeom>
            <a:solidFill>
              <a:srgbClr val="9E2482"/>
            </a:solidFill>
            <a:ln>
              <a:solidFill>
                <a:schemeClr val="bg1"/>
              </a:solid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051" dirty="0">
                  <a:latin typeface="Helvetica" panose="020B0604020202020204" pitchFamily="34" charset="0"/>
                  <a:cs typeface="Helvetica" panose="020B0604020202020204" pitchFamily="34" charset="0"/>
                </a:rPr>
                <a:t>Feb 2023</a:t>
              </a:r>
            </a:p>
          </p:txBody>
        </p:sp>
        <p:sp>
          <p:nvSpPr>
            <p:cNvPr id="20" name="Callout: Down Arrow 19">
              <a:extLst>
                <a:ext uri="{FF2B5EF4-FFF2-40B4-BE49-F238E27FC236}">
                  <a16:creationId xmlns:a16="http://schemas.microsoft.com/office/drawing/2014/main" id="{D2A34D9C-54B8-46FC-AF35-5DD966EE4832}"/>
                </a:ext>
              </a:extLst>
            </p:cNvPr>
            <p:cNvSpPr/>
            <p:nvPr/>
          </p:nvSpPr>
          <p:spPr>
            <a:xfrm>
              <a:off x="2455852" y="1926220"/>
              <a:ext cx="1097280" cy="457200"/>
            </a:xfrm>
            <a:prstGeom prst="downArrowCallout">
              <a:avLst/>
            </a:prstGeom>
            <a:solidFill>
              <a:srgbClr val="9E2482"/>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Phase 2a</a:t>
              </a:r>
            </a:p>
          </p:txBody>
        </p:sp>
      </p:grpSp>
      <p:grpSp>
        <p:nvGrpSpPr>
          <p:cNvPr id="42" name="Group 41">
            <a:extLst>
              <a:ext uri="{FF2B5EF4-FFF2-40B4-BE49-F238E27FC236}">
                <a16:creationId xmlns:a16="http://schemas.microsoft.com/office/drawing/2014/main" id="{49642A95-66C3-4F3B-9CAE-3DCC6E812D9D}"/>
              </a:ext>
            </a:extLst>
          </p:cNvPr>
          <p:cNvGrpSpPr/>
          <p:nvPr/>
        </p:nvGrpSpPr>
        <p:grpSpPr>
          <a:xfrm>
            <a:off x="3882676" y="1940351"/>
            <a:ext cx="1371600" cy="3054849"/>
            <a:chOff x="3882676" y="1940349"/>
            <a:chExt cx="1371600" cy="3054848"/>
          </a:xfrm>
        </p:grpSpPr>
        <p:sp>
          <p:nvSpPr>
            <p:cNvPr id="21" name="Rectangle 20">
              <a:extLst>
                <a:ext uri="{FF2B5EF4-FFF2-40B4-BE49-F238E27FC236}">
                  <a16:creationId xmlns:a16="http://schemas.microsoft.com/office/drawing/2014/main" id="{7F8395AB-FC0A-41E7-BC83-B3BB52679ABC}"/>
                </a:ext>
              </a:extLst>
            </p:cNvPr>
            <p:cNvSpPr/>
            <p:nvPr/>
          </p:nvSpPr>
          <p:spPr>
            <a:xfrm>
              <a:off x="3882676" y="2320011"/>
              <a:ext cx="1371600" cy="2103120"/>
            </a:xfrm>
            <a:prstGeom prst="rect">
              <a:avLst/>
            </a:prstGeom>
            <a:solidFill>
              <a:schemeClr val="accent1">
                <a:lumMod val="20000"/>
                <a:lumOff val="8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71446" indent="-171446">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Reconciliation is live and TeamWorks entities are using the tool</a:t>
              </a:r>
            </a:p>
          </p:txBody>
        </p:sp>
        <p:sp>
          <p:nvSpPr>
            <p:cNvPr id="22" name="Flowchart: Decision 21">
              <a:extLst>
                <a:ext uri="{FF2B5EF4-FFF2-40B4-BE49-F238E27FC236}">
                  <a16:creationId xmlns:a16="http://schemas.microsoft.com/office/drawing/2014/main" id="{81A2B4B8-3263-4F3F-945D-1E80D253DA07}"/>
                </a:ext>
              </a:extLst>
            </p:cNvPr>
            <p:cNvSpPr/>
            <p:nvPr/>
          </p:nvSpPr>
          <p:spPr>
            <a:xfrm>
              <a:off x="3946840" y="4355117"/>
              <a:ext cx="1188720" cy="640080"/>
            </a:xfrm>
            <a:prstGeom prst="flowChartDecision">
              <a:avLst/>
            </a:prstGeom>
            <a:solidFill>
              <a:srgbClr val="9E2482"/>
            </a:solidFill>
            <a:ln>
              <a:solidFill>
                <a:schemeClr val="bg1"/>
              </a:solidFill>
            </a:ln>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051" dirty="0">
                  <a:latin typeface="Helvetica" panose="020B0604020202020204" pitchFamily="34" charset="0"/>
                  <a:cs typeface="Helvetica" panose="020B0604020202020204" pitchFamily="34" charset="0"/>
                </a:rPr>
                <a:t>May 2023</a:t>
              </a:r>
              <a:endParaRPr lang="en-US" sz="1400" dirty="0">
                <a:latin typeface="Helvetica" panose="020B0604020202020204" pitchFamily="34" charset="0"/>
                <a:cs typeface="Helvetica" panose="020B0604020202020204" pitchFamily="34" charset="0"/>
              </a:endParaRPr>
            </a:p>
          </p:txBody>
        </p:sp>
        <p:sp>
          <p:nvSpPr>
            <p:cNvPr id="23" name="Callout: Down Arrow 22">
              <a:extLst>
                <a:ext uri="{FF2B5EF4-FFF2-40B4-BE49-F238E27FC236}">
                  <a16:creationId xmlns:a16="http://schemas.microsoft.com/office/drawing/2014/main" id="{097B46D7-99A3-4504-9977-81685CE4F073}"/>
                </a:ext>
              </a:extLst>
            </p:cNvPr>
            <p:cNvSpPr/>
            <p:nvPr/>
          </p:nvSpPr>
          <p:spPr>
            <a:xfrm>
              <a:off x="4026883" y="1940349"/>
              <a:ext cx="1097280" cy="457200"/>
            </a:xfrm>
            <a:prstGeom prst="downArrowCallout">
              <a:avLst/>
            </a:prstGeom>
            <a:solidFill>
              <a:srgbClr val="9E2482"/>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Phase 2b</a:t>
              </a:r>
            </a:p>
          </p:txBody>
        </p:sp>
      </p:grpSp>
      <p:grpSp>
        <p:nvGrpSpPr>
          <p:cNvPr id="41" name="Group 40">
            <a:extLst>
              <a:ext uri="{FF2B5EF4-FFF2-40B4-BE49-F238E27FC236}">
                <a16:creationId xmlns:a16="http://schemas.microsoft.com/office/drawing/2014/main" id="{B18F85BA-FDFA-4B56-A409-3231035C4324}"/>
              </a:ext>
            </a:extLst>
          </p:cNvPr>
          <p:cNvGrpSpPr/>
          <p:nvPr/>
        </p:nvGrpSpPr>
        <p:grpSpPr>
          <a:xfrm>
            <a:off x="5453707" y="1940351"/>
            <a:ext cx="1371600" cy="3054849"/>
            <a:chOff x="5453706" y="1940349"/>
            <a:chExt cx="1371600" cy="3054848"/>
          </a:xfrm>
        </p:grpSpPr>
        <p:sp>
          <p:nvSpPr>
            <p:cNvPr id="24" name="Rectangle 23">
              <a:extLst>
                <a:ext uri="{FF2B5EF4-FFF2-40B4-BE49-F238E27FC236}">
                  <a16:creationId xmlns:a16="http://schemas.microsoft.com/office/drawing/2014/main" id="{7D3294E6-05C9-4282-A6B9-47E2A29D9490}"/>
                </a:ext>
              </a:extLst>
            </p:cNvPr>
            <p:cNvSpPr/>
            <p:nvPr/>
          </p:nvSpPr>
          <p:spPr>
            <a:xfrm>
              <a:off x="5453706" y="2320011"/>
              <a:ext cx="1371600" cy="2103120"/>
            </a:xfrm>
            <a:prstGeom prst="rect">
              <a:avLst/>
            </a:prstGeom>
            <a:solidFill>
              <a:schemeClr val="accent1">
                <a:lumMod val="20000"/>
                <a:lumOff val="8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71446" indent="-171446">
                <a:spcAft>
                  <a:spcPts val="600"/>
                </a:spcAft>
                <a:buFont typeface="Arial" panose="020B0604020202020204" pitchFamily="34" charset="0"/>
                <a:buChar char="•"/>
              </a:pPr>
              <a:r>
                <a:rPr lang="en-US" sz="1200" dirty="0">
                  <a:solidFill>
                    <a:schemeClr val="tx1"/>
                  </a:solidFill>
                  <a:latin typeface="Helvetica" panose="020B0604020202020204" pitchFamily="34" charset="0"/>
                  <a:cs typeface="Helvetica" panose="020B0604020202020204" pitchFamily="34" charset="0"/>
                </a:rPr>
                <a:t>Select manual entities to  determine desired rollout date</a:t>
              </a:r>
            </a:p>
            <a:p>
              <a:pPr marL="171446" indent="-171446">
                <a:buFont typeface="Arial" panose="020B0604020202020204" pitchFamily="34" charset="0"/>
                <a:buChar char="•"/>
              </a:pPr>
              <a:r>
                <a:rPr lang="en-US" sz="1200" dirty="0">
                  <a:solidFill>
                    <a:schemeClr val="tx1"/>
                  </a:solidFill>
                  <a:latin typeface="Helvetica" panose="020B0604020202020204" pitchFamily="34" charset="0"/>
                  <a:cs typeface="Helvetica" panose="020B0604020202020204" pitchFamily="34" charset="0"/>
                </a:rPr>
                <a:t>Survey used to determine reconciliation needs</a:t>
              </a:r>
            </a:p>
          </p:txBody>
        </p:sp>
        <p:sp>
          <p:nvSpPr>
            <p:cNvPr id="25" name="Flowchart: Decision 24">
              <a:extLst>
                <a:ext uri="{FF2B5EF4-FFF2-40B4-BE49-F238E27FC236}">
                  <a16:creationId xmlns:a16="http://schemas.microsoft.com/office/drawing/2014/main" id="{3B3E7C6D-7D67-4FDF-88EC-8A738BADED9C}"/>
                </a:ext>
              </a:extLst>
            </p:cNvPr>
            <p:cNvSpPr/>
            <p:nvPr/>
          </p:nvSpPr>
          <p:spPr>
            <a:xfrm>
              <a:off x="5554755" y="4355117"/>
              <a:ext cx="1188720" cy="640080"/>
            </a:xfrm>
            <a:prstGeom prst="flowChartDecision">
              <a:avLst/>
            </a:prstGeom>
            <a:solidFill>
              <a:srgbClr val="9E2482"/>
            </a:solidFill>
            <a:ln>
              <a:solidFill>
                <a:schemeClr val="bg1"/>
              </a:solidFill>
            </a:ln>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051" dirty="0">
                  <a:latin typeface="Helvetica" panose="020B0604020202020204" pitchFamily="34" charset="0"/>
                  <a:cs typeface="Helvetica" panose="020B0604020202020204" pitchFamily="34" charset="0"/>
                </a:rPr>
                <a:t>July 2023</a:t>
              </a:r>
            </a:p>
          </p:txBody>
        </p:sp>
        <p:sp>
          <p:nvSpPr>
            <p:cNvPr id="26" name="Callout: Down Arrow 25">
              <a:extLst>
                <a:ext uri="{FF2B5EF4-FFF2-40B4-BE49-F238E27FC236}">
                  <a16:creationId xmlns:a16="http://schemas.microsoft.com/office/drawing/2014/main" id="{D46F17BD-B22C-4BCB-B147-3F37387F5F61}"/>
                </a:ext>
              </a:extLst>
            </p:cNvPr>
            <p:cNvSpPr/>
            <p:nvPr/>
          </p:nvSpPr>
          <p:spPr>
            <a:xfrm>
              <a:off x="5590866" y="1940349"/>
              <a:ext cx="1097280" cy="457200"/>
            </a:xfrm>
            <a:prstGeom prst="downArrowCallout">
              <a:avLst/>
            </a:prstGeom>
            <a:solidFill>
              <a:srgbClr val="9E2482"/>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Phase 3</a:t>
              </a:r>
            </a:p>
          </p:txBody>
        </p:sp>
      </p:grpSp>
      <p:grpSp>
        <p:nvGrpSpPr>
          <p:cNvPr id="40" name="Group 39">
            <a:extLst>
              <a:ext uri="{FF2B5EF4-FFF2-40B4-BE49-F238E27FC236}">
                <a16:creationId xmlns:a16="http://schemas.microsoft.com/office/drawing/2014/main" id="{245A7E12-AE1B-47D3-9808-7249F442FE39}"/>
              </a:ext>
            </a:extLst>
          </p:cNvPr>
          <p:cNvGrpSpPr/>
          <p:nvPr/>
        </p:nvGrpSpPr>
        <p:grpSpPr>
          <a:xfrm>
            <a:off x="7024737" y="1935080"/>
            <a:ext cx="1371600" cy="3061182"/>
            <a:chOff x="7024737" y="1935078"/>
            <a:chExt cx="1371600" cy="3061181"/>
          </a:xfrm>
        </p:grpSpPr>
        <p:sp>
          <p:nvSpPr>
            <p:cNvPr id="28" name="Rectangle 27">
              <a:extLst>
                <a:ext uri="{FF2B5EF4-FFF2-40B4-BE49-F238E27FC236}">
                  <a16:creationId xmlns:a16="http://schemas.microsoft.com/office/drawing/2014/main" id="{F4AC5173-379F-45FB-AF8C-867561EB2A8C}"/>
                </a:ext>
              </a:extLst>
            </p:cNvPr>
            <p:cNvSpPr/>
            <p:nvPr/>
          </p:nvSpPr>
          <p:spPr>
            <a:xfrm>
              <a:off x="7024737" y="2320011"/>
              <a:ext cx="1371600" cy="2080008"/>
            </a:xfrm>
            <a:prstGeom prst="rect">
              <a:avLst/>
            </a:prstGeom>
            <a:solidFill>
              <a:schemeClr val="accent1">
                <a:lumMod val="20000"/>
                <a:lumOff val="8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71446" indent="-171446">
                <a:buFont typeface="Arial" panose="020B0604020202020204" pitchFamily="34" charset="0"/>
                <a:buChar char="•"/>
              </a:pPr>
              <a:r>
                <a:rPr lang="en-US" sz="1200" dirty="0">
                  <a:solidFill>
                    <a:schemeClr val="tx1"/>
                  </a:solidFill>
                  <a:latin typeface="Helvetica" panose="020B0604020202020204" pitchFamily="34" charset="0"/>
                  <a:cs typeface="Helvetica" panose="020B0604020202020204" pitchFamily="34" charset="0"/>
                </a:rPr>
                <a:t>All entities using the new tool</a:t>
              </a:r>
            </a:p>
          </p:txBody>
        </p:sp>
        <p:sp>
          <p:nvSpPr>
            <p:cNvPr id="29" name="Flowchart: Decision 28">
              <a:extLst>
                <a:ext uri="{FF2B5EF4-FFF2-40B4-BE49-F238E27FC236}">
                  <a16:creationId xmlns:a16="http://schemas.microsoft.com/office/drawing/2014/main" id="{440CD6B4-7C98-40FC-973E-F3C6500D7184}"/>
                </a:ext>
              </a:extLst>
            </p:cNvPr>
            <p:cNvSpPr/>
            <p:nvPr/>
          </p:nvSpPr>
          <p:spPr>
            <a:xfrm>
              <a:off x="7125787" y="4356179"/>
              <a:ext cx="1188720" cy="640080"/>
            </a:xfrm>
            <a:prstGeom prst="flowChartDecision">
              <a:avLst/>
            </a:prstGeom>
            <a:solidFill>
              <a:srgbClr val="9E2482"/>
            </a:solidFill>
            <a:ln>
              <a:solidFill>
                <a:schemeClr val="bg1"/>
              </a:solidFill>
            </a:ln>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051" dirty="0">
                  <a:latin typeface="Helvetica" panose="020B0604020202020204" pitchFamily="34" charset="0"/>
                  <a:cs typeface="Helvetica" panose="020B0604020202020204" pitchFamily="34" charset="0"/>
                </a:rPr>
                <a:t>Sep 2023</a:t>
              </a:r>
            </a:p>
          </p:txBody>
        </p:sp>
        <p:sp>
          <p:nvSpPr>
            <p:cNvPr id="30" name="Callout: Down Arrow 29">
              <a:extLst>
                <a:ext uri="{FF2B5EF4-FFF2-40B4-BE49-F238E27FC236}">
                  <a16:creationId xmlns:a16="http://schemas.microsoft.com/office/drawing/2014/main" id="{1AA92768-6A4D-40A0-B404-70D801DB95D5}"/>
                </a:ext>
              </a:extLst>
            </p:cNvPr>
            <p:cNvSpPr/>
            <p:nvPr/>
          </p:nvSpPr>
          <p:spPr>
            <a:xfrm>
              <a:off x="7161898" y="1935078"/>
              <a:ext cx="1097280" cy="457200"/>
            </a:xfrm>
            <a:prstGeom prst="downArrowCallout">
              <a:avLst/>
            </a:prstGeom>
            <a:solidFill>
              <a:srgbClr val="9E2482"/>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Final</a:t>
              </a:r>
            </a:p>
          </p:txBody>
        </p:sp>
      </p:grpSp>
    </p:spTree>
    <p:extLst>
      <p:ext uri="{BB962C8B-B14F-4D97-AF65-F5344CB8AC3E}">
        <p14:creationId xmlns:p14="http://schemas.microsoft.com/office/powerpoint/2010/main" val="1692939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C000B-4A85-47A3-AEA3-DDC84EE796BA}"/>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Processing Deadlines:</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January through May 2023</a:t>
            </a:r>
          </a:p>
        </p:txBody>
      </p:sp>
      <p:sp>
        <p:nvSpPr>
          <p:cNvPr id="51" name="Slide Number Placeholder 3">
            <a:extLst>
              <a:ext uri="{FF2B5EF4-FFF2-40B4-BE49-F238E27FC236}">
                <a16:creationId xmlns:a16="http://schemas.microsoft.com/office/drawing/2014/main" id="{2DCDDC3B-0CF9-426E-AE06-7E8258BEFD47}"/>
              </a:ext>
            </a:extLst>
          </p:cNvPr>
          <p:cNvSpPr>
            <a:spLocks noGrp="1"/>
          </p:cNvSpPr>
          <p:nvPr>
            <p:ph type="sldNum" sz="quarter" idx="12"/>
          </p:nvPr>
        </p:nvSpPr>
        <p:spPr>
          <a:xfrm>
            <a:off x="7366000" y="6356353"/>
            <a:ext cx="1320800" cy="365125"/>
          </a:xfrm>
        </p:spPr>
        <p:txBody>
          <a:bodyPr/>
          <a:lstStyle/>
          <a:p>
            <a:fld id="{CCE7EACD-A346-A34B-BBAF-EF458C812BA9}" type="slidenum">
              <a:rPr lang="en-US" smtClean="0"/>
              <a:pPr/>
              <a:t>51</a:t>
            </a:fld>
            <a:endParaRPr lang="en-US" dirty="0"/>
          </a:p>
        </p:txBody>
      </p:sp>
      <p:graphicFrame>
        <p:nvGraphicFramePr>
          <p:cNvPr id="6" name="Table 5">
            <a:extLst>
              <a:ext uri="{FF2B5EF4-FFF2-40B4-BE49-F238E27FC236}">
                <a16:creationId xmlns:a16="http://schemas.microsoft.com/office/drawing/2014/main" id="{947DC679-BFB6-41C9-8004-A0B859B2D6D8}"/>
              </a:ext>
            </a:extLst>
          </p:cNvPr>
          <p:cNvGraphicFramePr>
            <a:graphicFrameLocks noGrp="1"/>
          </p:cNvGraphicFramePr>
          <p:nvPr>
            <p:extLst>
              <p:ext uri="{D42A27DB-BD31-4B8C-83A1-F6EECF244321}">
                <p14:modId xmlns:p14="http://schemas.microsoft.com/office/powerpoint/2010/main" val="1453598765"/>
              </p:ext>
            </p:extLst>
          </p:nvPr>
        </p:nvGraphicFramePr>
        <p:xfrm>
          <a:off x="317241" y="1640608"/>
          <a:ext cx="8229605" cy="3149328"/>
        </p:xfrm>
        <a:graphic>
          <a:graphicData uri="http://schemas.openxmlformats.org/drawingml/2006/table">
            <a:tbl>
              <a:tblPr firstRow="1">
                <a:tableStyleId>{1E171933-4619-4E11-9A3F-F7608DF75F80}</a:tableStyleId>
              </a:tblPr>
              <a:tblGrid>
                <a:gridCol w="1933590">
                  <a:extLst>
                    <a:ext uri="{9D8B030D-6E8A-4147-A177-3AD203B41FA5}">
                      <a16:colId xmlns:a16="http://schemas.microsoft.com/office/drawing/2014/main" val="3572353792"/>
                    </a:ext>
                  </a:extLst>
                </a:gridCol>
                <a:gridCol w="1312984">
                  <a:extLst>
                    <a:ext uri="{9D8B030D-6E8A-4147-A177-3AD203B41FA5}">
                      <a16:colId xmlns:a16="http://schemas.microsoft.com/office/drawing/2014/main" val="463889886"/>
                    </a:ext>
                  </a:extLst>
                </a:gridCol>
                <a:gridCol w="1336431">
                  <a:extLst>
                    <a:ext uri="{9D8B030D-6E8A-4147-A177-3AD203B41FA5}">
                      <a16:colId xmlns:a16="http://schemas.microsoft.com/office/drawing/2014/main" val="98112872"/>
                    </a:ext>
                  </a:extLst>
                </a:gridCol>
                <a:gridCol w="1189076">
                  <a:extLst>
                    <a:ext uri="{9D8B030D-6E8A-4147-A177-3AD203B41FA5}">
                      <a16:colId xmlns:a16="http://schemas.microsoft.com/office/drawing/2014/main" val="449884971"/>
                    </a:ext>
                  </a:extLst>
                </a:gridCol>
                <a:gridCol w="1228762">
                  <a:extLst>
                    <a:ext uri="{9D8B030D-6E8A-4147-A177-3AD203B41FA5}">
                      <a16:colId xmlns:a16="http://schemas.microsoft.com/office/drawing/2014/main" val="328025090"/>
                    </a:ext>
                  </a:extLst>
                </a:gridCol>
                <a:gridCol w="1228762">
                  <a:extLst>
                    <a:ext uri="{9D8B030D-6E8A-4147-A177-3AD203B41FA5}">
                      <a16:colId xmlns:a16="http://schemas.microsoft.com/office/drawing/2014/main" val="3152653498"/>
                    </a:ext>
                  </a:extLst>
                </a:gridCol>
              </a:tblGrid>
              <a:tr h="515406">
                <a:tc>
                  <a:txBody>
                    <a:bodyPr/>
                    <a:lstStyle/>
                    <a:p>
                      <a:pPr marL="0" marR="0" algn="l" defTabSz="457200" rtl="0" eaLnBrk="1" latinLnBrk="0" hangingPunct="1">
                        <a:spcBef>
                          <a:spcPts val="0"/>
                        </a:spcBef>
                        <a:spcAft>
                          <a:spcPts val="0"/>
                        </a:spcAft>
                      </a:pPr>
                      <a:r>
                        <a:rPr lang="en-US" sz="1900" b="1" kern="1200" dirty="0">
                          <a:solidFill>
                            <a:schemeClr val="bg1"/>
                          </a:solidFill>
                          <a:latin typeface="Arial" panose="020B0604020202020204" pitchFamily="34" charset="0"/>
                        </a:rPr>
                        <a:t> </a:t>
                      </a:r>
                      <a:endParaRPr lang="en-US" sz="19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900" b="1" kern="1200" dirty="0">
                          <a:solidFill>
                            <a:schemeClr val="bg1"/>
                          </a:solidFill>
                          <a:latin typeface="Helvetica" panose="020B0604020202020204" pitchFamily="34" charset="0"/>
                          <a:ea typeface="+mn-ea"/>
                          <a:cs typeface="Helvetica" panose="020B0604020202020204" pitchFamily="34" charset="0"/>
                        </a:rPr>
                        <a:t>January</a:t>
                      </a:r>
                    </a:p>
                  </a:txBody>
                  <a:tcPr marL="68580" marR="68580" marT="0" marB="0" anchor="ctr"/>
                </a:tc>
                <a:tc>
                  <a:txBody>
                    <a:bodyPr/>
                    <a:lstStyle/>
                    <a:p>
                      <a:pPr marL="0" marR="0" algn="l" defTabSz="457200" rtl="0" eaLnBrk="1" latinLnBrk="0" hangingPunct="1">
                        <a:spcBef>
                          <a:spcPts val="0"/>
                        </a:spcBef>
                        <a:spcAft>
                          <a:spcPts val="0"/>
                        </a:spcAft>
                      </a:pPr>
                      <a:r>
                        <a:rPr lang="en-US" sz="1900" b="1" kern="1200" dirty="0">
                          <a:solidFill>
                            <a:schemeClr val="bg1"/>
                          </a:solidFill>
                          <a:latin typeface="Helvetica" panose="020B0604020202020204" pitchFamily="34" charset="0"/>
                          <a:cs typeface="Helvetica" panose="020B0604020202020204" pitchFamily="34" charset="0"/>
                        </a:rPr>
                        <a:t>February</a:t>
                      </a:r>
                      <a:endParaRPr lang="en-US" sz="1900" b="1" kern="1200" dirty="0">
                        <a:solidFill>
                          <a:schemeClr val="bg1"/>
                        </a:solidFill>
                        <a:latin typeface="Helvetica" panose="020B0604020202020204" pitchFamily="34" charset="0"/>
                        <a:ea typeface="+mn-ea"/>
                        <a:cs typeface="Helvetica"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900" b="1" kern="1200" dirty="0">
                          <a:solidFill>
                            <a:schemeClr val="bg1"/>
                          </a:solidFill>
                          <a:latin typeface="Helvetica" panose="020B0604020202020204" pitchFamily="34" charset="0"/>
                          <a:cs typeface="Helvetica" panose="020B0604020202020204" pitchFamily="34" charset="0"/>
                        </a:rPr>
                        <a:t>March</a:t>
                      </a:r>
                      <a:endParaRPr lang="en-US" sz="1900" b="1" kern="1200" dirty="0">
                        <a:solidFill>
                          <a:schemeClr val="bg1"/>
                        </a:solidFill>
                        <a:latin typeface="Helvetica" panose="020B0604020202020204" pitchFamily="34" charset="0"/>
                        <a:ea typeface="+mn-ea"/>
                        <a:cs typeface="Helvetica"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900" b="1" kern="1200" dirty="0">
                          <a:solidFill>
                            <a:schemeClr val="bg1"/>
                          </a:solidFill>
                          <a:latin typeface="Helvetica" panose="020B0604020202020204" pitchFamily="34" charset="0"/>
                          <a:cs typeface="Helvetica" panose="020B0604020202020204" pitchFamily="34" charset="0"/>
                        </a:rPr>
                        <a:t>April</a:t>
                      </a:r>
                      <a:endParaRPr lang="en-US" sz="1900" b="1" kern="1200" dirty="0">
                        <a:solidFill>
                          <a:schemeClr val="bg1"/>
                        </a:solidFill>
                        <a:latin typeface="Helvetica" panose="020B0604020202020204" pitchFamily="34" charset="0"/>
                        <a:ea typeface="+mn-ea"/>
                        <a:cs typeface="Helvetica"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900" b="1" kern="1200" dirty="0">
                          <a:solidFill>
                            <a:schemeClr val="bg1"/>
                          </a:solidFill>
                          <a:latin typeface="Helvetica" panose="020B0604020202020204" pitchFamily="34" charset="0"/>
                          <a:cs typeface="Helvetica" panose="020B0604020202020204" pitchFamily="34" charset="0"/>
                        </a:rPr>
                        <a:t>May</a:t>
                      </a:r>
                      <a:endParaRPr lang="en-US" sz="1900" b="1" kern="1200" dirty="0">
                        <a:solidFill>
                          <a:schemeClr val="bg1"/>
                        </a:solidFill>
                        <a:latin typeface="Helvetica" panose="020B0604020202020204" pitchFamily="34" charset="0"/>
                        <a:ea typeface="+mn-ea"/>
                        <a:cs typeface="Helvetica" panose="020B0604020202020204" pitchFamily="34" charset="0"/>
                      </a:endParaRPr>
                    </a:p>
                  </a:txBody>
                  <a:tcPr marL="68580" marR="68580" marT="0" marB="0" anchor="ctr"/>
                </a:tc>
                <a:extLst>
                  <a:ext uri="{0D108BD9-81ED-4DB2-BD59-A6C34878D82A}">
                    <a16:rowId xmlns:a16="http://schemas.microsoft.com/office/drawing/2014/main" val="4144200771"/>
                  </a:ext>
                </a:extLst>
              </a:tr>
              <a:tr h="683202">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cs typeface="Helvetica" panose="020B0604020202020204" pitchFamily="34" charset="0"/>
                        </a:rPr>
                        <a:t>Invoice and Statement Ready </a:t>
                      </a:r>
                      <a:br>
                        <a:rPr lang="en-US" sz="1600" b="0" kern="1200" dirty="0">
                          <a:solidFill>
                            <a:schemeClr val="tx1"/>
                          </a:solidFill>
                          <a:latin typeface="Helvetica" panose="020B0604020202020204" pitchFamily="34" charset="0"/>
                          <a:cs typeface="Helvetica" panose="020B0604020202020204" pitchFamily="34" charset="0"/>
                        </a:rPr>
                      </a:br>
                      <a:r>
                        <a:rPr lang="en-US" sz="1600" b="0" kern="1200" dirty="0">
                          <a:solidFill>
                            <a:schemeClr val="tx1"/>
                          </a:solidFill>
                          <a:latin typeface="Helvetica" panose="020B0604020202020204" pitchFamily="34" charset="0"/>
                          <a:cs typeface="Helvetica" panose="020B0604020202020204" pitchFamily="34" charset="0"/>
                        </a:rPr>
                        <a:t>for Your Review</a:t>
                      </a:r>
                      <a:br>
                        <a:rPr lang="en-US" sz="1600" b="0" kern="1200" dirty="0">
                          <a:solidFill>
                            <a:schemeClr val="tx1"/>
                          </a:solidFill>
                          <a:latin typeface="Helvetica" panose="020B0604020202020204" pitchFamily="34" charset="0"/>
                          <a:cs typeface="Helvetica" panose="020B0604020202020204" pitchFamily="34" charset="0"/>
                        </a:rPr>
                      </a:br>
                      <a:endParaRPr lang="en-US" sz="1600" b="0" kern="1200" dirty="0">
                        <a:solidFill>
                          <a:schemeClr val="tx1"/>
                        </a:solidFill>
                        <a:latin typeface="Helvetica" panose="020B0604020202020204" pitchFamily="34" charset="0"/>
                        <a:ea typeface="+mn-ea"/>
                        <a:cs typeface="Helvetica"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January 13</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February 15</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March 15</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April 14</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May 16</a:t>
                      </a:r>
                    </a:p>
                  </a:txBody>
                  <a:tcPr marL="68580" marR="68580" marT="0" marB="0" anchor="ctr"/>
                </a:tc>
                <a:extLst>
                  <a:ext uri="{0D108BD9-81ED-4DB2-BD59-A6C34878D82A}">
                    <a16:rowId xmlns:a16="http://schemas.microsoft.com/office/drawing/2014/main" val="1582230797"/>
                  </a:ext>
                </a:extLst>
              </a:tr>
              <a:tr h="683202">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cs typeface="Helvetica" panose="020B0604020202020204" pitchFamily="34" charset="0"/>
                        </a:rPr>
                        <a:t>Payment Confirmation Due Date</a:t>
                      </a:r>
                    </a:p>
                    <a:p>
                      <a:pPr marL="0" marR="0" algn="ctr" defTabSz="457200" rtl="0" eaLnBrk="1" latinLnBrk="0" hangingPunct="1">
                        <a:spcBef>
                          <a:spcPts val="0"/>
                        </a:spcBef>
                        <a:spcAft>
                          <a:spcPts val="0"/>
                        </a:spcAft>
                      </a:pPr>
                      <a:endParaRPr lang="en-US" sz="1600" b="0" kern="1200" dirty="0">
                        <a:solidFill>
                          <a:schemeClr val="tx1"/>
                        </a:solidFill>
                        <a:latin typeface="Helvetica" panose="020B0604020202020204" pitchFamily="34" charset="0"/>
                        <a:ea typeface="+mn-ea"/>
                        <a:cs typeface="Helvetica"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January 20</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February 20</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March 20</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April 19</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May 19</a:t>
                      </a:r>
                    </a:p>
                  </a:txBody>
                  <a:tcPr marL="68580" marR="68580" marT="0" marB="0" anchor="ctr"/>
                </a:tc>
                <a:extLst>
                  <a:ext uri="{0D108BD9-81ED-4DB2-BD59-A6C34878D82A}">
                    <a16:rowId xmlns:a16="http://schemas.microsoft.com/office/drawing/2014/main" val="3888627568"/>
                  </a:ext>
                </a:extLst>
              </a:tr>
              <a:tr h="683202">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cs typeface="Helvetica" panose="020B0604020202020204" pitchFamily="34" charset="0"/>
                        </a:rPr>
                        <a:t>Payment Due Date</a:t>
                      </a:r>
                      <a:endParaRPr lang="en-US" sz="1600" b="0" kern="1200" dirty="0">
                        <a:solidFill>
                          <a:schemeClr val="tx1"/>
                        </a:solidFill>
                        <a:latin typeface="Helvetica" panose="020B0604020202020204" pitchFamily="34" charset="0"/>
                        <a:ea typeface="+mn-ea"/>
                        <a:cs typeface="Helvetica" panose="020B0604020202020204" pitchFamily="34" charset="0"/>
                      </a:endParaRP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January 23</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February 22</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March 22</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April 21</a:t>
                      </a:r>
                    </a:p>
                  </a:txBody>
                  <a:tcPr marL="68580" marR="68580" marT="0" marB="0" anchor="ctr"/>
                </a:tc>
                <a:tc>
                  <a:txBody>
                    <a:bodyPr/>
                    <a:lstStyle/>
                    <a:p>
                      <a:pPr marL="0" marR="0" algn="l" defTabSz="457200" rtl="0" eaLnBrk="1" latinLnBrk="0" hangingPunct="1">
                        <a:spcBef>
                          <a:spcPts val="0"/>
                        </a:spcBef>
                        <a:spcAft>
                          <a:spcPts val="0"/>
                        </a:spcAft>
                      </a:pPr>
                      <a:r>
                        <a:rPr lang="en-US" sz="1600" b="0" kern="1200" dirty="0">
                          <a:solidFill>
                            <a:schemeClr val="tx1"/>
                          </a:solidFill>
                          <a:latin typeface="Helvetica" panose="020B0604020202020204" pitchFamily="34" charset="0"/>
                          <a:ea typeface="+mn-ea"/>
                          <a:cs typeface="Helvetica" panose="020B0604020202020204" pitchFamily="34" charset="0"/>
                        </a:rPr>
                        <a:t>May 23</a:t>
                      </a:r>
                    </a:p>
                  </a:txBody>
                  <a:tcPr marL="68580" marR="68580" marT="0" marB="0" anchor="ctr"/>
                </a:tc>
                <a:extLst>
                  <a:ext uri="{0D108BD9-81ED-4DB2-BD59-A6C34878D82A}">
                    <a16:rowId xmlns:a16="http://schemas.microsoft.com/office/drawing/2014/main" val="1885110982"/>
                  </a:ext>
                </a:extLst>
              </a:tr>
            </a:tbl>
          </a:graphicData>
        </a:graphic>
      </p:graphicFrame>
      <p:sp>
        <p:nvSpPr>
          <p:cNvPr id="5" name="Rectangle 3">
            <a:extLst>
              <a:ext uri="{FF2B5EF4-FFF2-40B4-BE49-F238E27FC236}">
                <a16:creationId xmlns:a16="http://schemas.microsoft.com/office/drawing/2014/main" id="{DAE024DE-18A7-1D5D-632B-9C98FC138F5E}"/>
              </a:ext>
            </a:extLst>
          </p:cNvPr>
          <p:cNvSpPr>
            <a:spLocks noChangeArrowheads="1"/>
          </p:cNvSpPr>
          <p:nvPr/>
        </p:nvSpPr>
        <p:spPr bwMode="auto">
          <a:xfrm>
            <a:off x="0" y="83454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237752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C000B-4A85-47A3-AEA3-DDC84EE796BA}"/>
              </a:ext>
            </a:extLst>
          </p:cNvPr>
          <p:cNvSpPr>
            <a:spLocks noGrp="1"/>
          </p:cNvSpPr>
          <p:nvPr>
            <p:ph type="title"/>
          </p:nvPr>
        </p:nvSpPr>
        <p:spPr/>
        <p:txBody>
          <a:bodyPr>
            <a:normAutofit/>
          </a:bodyPr>
          <a:lstStyle/>
          <a:p>
            <a:r>
              <a:rPr lang="en-US" dirty="0">
                <a:latin typeface="Helvetica" panose="020B0604020202020204" pitchFamily="34" charset="0"/>
                <a:cs typeface="Helvetica" panose="020B0604020202020204" pitchFamily="34" charset="0"/>
              </a:rPr>
              <a:t>Support Tools</a:t>
            </a:r>
          </a:p>
        </p:txBody>
      </p:sp>
      <p:graphicFrame>
        <p:nvGraphicFramePr>
          <p:cNvPr id="58" name="Table 58">
            <a:extLst>
              <a:ext uri="{FF2B5EF4-FFF2-40B4-BE49-F238E27FC236}">
                <a16:creationId xmlns:a16="http://schemas.microsoft.com/office/drawing/2014/main" id="{EAEEE363-EF5B-422E-A5D6-E8EB3178ADCB}"/>
              </a:ext>
            </a:extLst>
          </p:cNvPr>
          <p:cNvGraphicFramePr>
            <a:graphicFrameLocks noGrp="1"/>
          </p:cNvGraphicFramePr>
          <p:nvPr>
            <p:extLst>
              <p:ext uri="{D42A27DB-BD31-4B8C-83A1-F6EECF244321}">
                <p14:modId xmlns:p14="http://schemas.microsoft.com/office/powerpoint/2010/main" val="985796168"/>
              </p:ext>
            </p:extLst>
          </p:nvPr>
        </p:nvGraphicFramePr>
        <p:xfrm>
          <a:off x="521600" y="1726983"/>
          <a:ext cx="7772400" cy="3046054"/>
        </p:xfrm>
        <a:graphic>
          <a:graphicData uri="http://schemas.openxmlformats.org/drawingml/2006/table">
            <a:tbl>
              <a:tblPr firstRow="1" bandRow="1">
                <a:tableStyleId>{68D230F3-CF80-4859-8CE7-A43EE81993B5}</a:tableStyleId>
              </a:tblPr>
              <a:tblGrid>
                <a:gridCol w="4850904">
                  <a:extLst>
                    <a:ext uri="{9D8B030D-6E8A-4147-A177-3AD203B41FA5}">
                      <a16:colId xmlns:a16="http://schemas.microsoft.com/office/drawing/2014/main" val="3469473313"/>
                    </a:ext>
                  </a:extLst>
                </a:gridCol>
                <a:gridCol w="2921496">
                  <a:extLst>
                    <a:ext uri="{9D8B030D-6E8A-4147-A177-3AD203B41FA5}">
                      <a16:colId xmlns:a16="http://schemas.microsoft.com/office/drawing/2014/main" val="3540897661"/>
                    </a:ext>
                  </a:extLst>
                </a:gridCol>
              </a:tblGrid>
              <a:tr h="375920">
                <a:tc>
                  <a:txBody>
                    <a:bodyPr/>
                    <a:lstStyle/>
                    <a:p>
                      <a:r>
                        <a:rPr lang="en-US" sz="1900" dirty="0">
                          <a:solidFill>
                            <a:srgbClr val="9E2482"/>
                          </a:solidFill>
                          <a:latin typeface="Helvetica" panose="020B0604020202020204" pitchFamily="34" charset="0"/>
                          <a:cs typeface="Helvetica" panose="020B0604020202020204" pitchFamily="34" charset="0"/>
                        </a:rPr>
                        <a:t>Topic</a:t>
                      </a:r>
                    </a:p>
                  </a:txBody>
                  <a:tcPr anchor="ctr"/>
                </a:tc>
                <a:tc>
                  <a:txBody>
                    <a:bodyPr/>
                    <a:lstStyle/>
                    <a:p>
                      <a:r>
                        <a:rPr lang="en-US" sz="1900" dirty="0">
                          <a:solidFill>
                            <a:srgbClr val="9E2482"/>
                          </a:solidFill>
                          <a:latin typeface="Helvetica" panose="020B0604020202020204" pitchFamily="34" charset="0"/>
                          <a:cs typeface="Helvetica" panose="020B0604020202020204" pitchFamily="34" charset="0"/>
                        </a:rPr>
                        <a:t>Where to go</a:t>
                      </a:r>
                    </a:p>
                  </a:txBody>
                  <a:tcPr anchor="ctr"/>
                </a:tc>
                <a:extLst>
                  <a:ext uri="{0D108BD9-81ED-4DB2-BD59-A6C34878D82A}">
                    <a16:rowId xmlns:a16="http://schemas.microsoft.com/office/drawing/2014/main" val="933374340"/>
                  </a:ext>
                </a:extLst>
              </a:tr>
              <a:tr h="579120">
                <a:tc>
                  <a:txBody>
                    <a:bodyPr/>
                    <a:lstStyle/>
                    <a:p>
                      <a:pPr marL="342900" indent="-182880" algn="l" defTabSz="457200" rtl="0" eaLnBrk="1" latinLnBrk="0" hangingPunct="1">
                        <a:spcBef>
                          <a:spcPts val="600"/>
                        </a:spcBef>
                        <a:spcAft>
                          <a:spcPts val="0"/>
                        </a:spcAft>
                        <a:buClr>
                          <a:srgbClr val="9E2482"/>
                        </a:buClr>
                        <a:buSzPct val="115000"/>
                        <a:buFont typeface="Wingdings" charset="2"/>
                        <a:buChar char="§"/>
                      </a:pPr>
                      <a:r>
                        <a:rPr lang="en-US" sz="1600" b="0" kern="1200" dirty="0">
                          <a:solidFill>
                            <a:schemeClr val="tx2"/>
                          </a:solidFill>
                          <a:latin typeface="Helvetica" panose="020B0604020202020204" pitchFamily="34" charset="0"/>
                          <a:cs typeface="Helvetica" panose="020B0604020202020204" pitchFamily="34" charset="0"/>
                        </a:rPr>
                        <a:t>Frequently asked questions section of the payment tool</a:t>
                      </a:r>
                      <a:endParaRPr lang="en-US" sz="1600" b="0" i="0" kern="1200" dirty="0">
                        <a:solidFill>
                          <a:schemeClr val="tx2"/>
                        </a:solidFill>
                        <a:latin typeface="Helvetica" panose="020B0604020202020204" pitchFamily="34" charset="0"/>
                        <a:ea typeface="+mn-ea"/>
                        <a:cs typeface="Helvetica" panose="020B0604020202020204" pitchFamily="34" charset="0"/>
                      </a:endParaRPr>
                    </a:p>
                  </a:txBody>
                  <a:tcPr anchor="ctr"/>
                </a:tc>
                <a:tc>
                  <a:txBody>
                    <a:bodyPr/>
                    <a:lstStyle/>
                    <a:p>
                      <a:pPr algn="l"/>
                      <a:r>
                        <a:rPr lang="en-US" sz="1600" b="0" dirty="0">
                          <a:latin typeface="Helvetica" panose="020B0604020202020204" pitchFamily="34" charset="0"/>
                          <a:cs typeface="Helvetica" panose="020B0604020202020204" pitchFamily="34" charset="0"/>
                        </a:rPr>
                        <a:t>GaBreeze.ga.gov </a:t>
                      </a:r>
                      <a:r>
                        <a:rPr lang="en-US" sz="1600" baseline="0" dirty="0">
                          <a:latin typeface="Helvetica" panose="020B0604020202020204" pitchFamily="34" charset="0"/>
                          <a:cs typeface="Helvetica" panose="020B0604020202020204" pitchFamily="34" charset="0"/>
                        </a:rPr>
                        <a:t>&gt; More &gt; Help &amp; Support</a:t>
                      </a:r>
                    </a:p>
                  </a:txBody>
                  <a:tcPr anchor="ctr"/>
                </a:tc>
                <a:extLst>
                  <a:ext uri="{0D108BD9-81ED-4DB2-BD59-A6C34878D82A}">
                    <a16:rowId xmlns:a16="http://schemas.microsoft.com/office/drawing/2014/main" val="884667563"/>
                  </a:ext>
                </a:extLst>
              </a:tr>
              <a:tr h="417187">
                <a:tc>
                  <a:txBody>
                    <a:bodyPr/>
                    <a:lstStyle/>
                    <a:p>
                      <a:pPr marL="342900" indent="-182880" algn="l" defTabSz="457200" rtl="0" eaLnBrk="1" latinLnBrk="0" hangingPunct="1">
                        <a:spcBef>
                          <a:spcPts val="600"/>
                        </a:spcBef>
                        <a:spcAft>
                          <a:spcPts val="0"/>
                        </a:spcAft>
                        <a:buClr>
                          <a:srgbClr val="9E2482"/>
                        </a:buClr>
                        <a:buSzPct val="115000"/>
                        <a:buFont typeface="Wingdings" charset="2"/>
                        <a:buChar char="§"/>
                      </a:pPr>
                      <a:r>
                        <a:rPr lang="en-US" sz="1600" b="0" kern="1200" dirty="0">
                          <a:solidFill>
                            <a:schemeClr val="tx2"/>
                          </a:solidFill>
                          <a:latin typeface="Helvetica" panose="020B0604020202020204" pitchFamily="34" charset="0"/>
                          <a:cs typeface="Helvetica" panose="020B0604020202020204" pitchFamily="34" charset="0"/>
                        </a:rPr>
                        <a:t>Comments and feedback about the tool</a:t>
                      </a:r>
                    </a:p>
                  </a:txBody>
                  <a:tcPr anchor="ctr"/>
                </a:tc>
                <a:tc>
                  <a:txBody>
                    <a:bodyPr/>
                    <a:lstStyle/>
                    <a:p>
                      <a:pPr marL="0" marR="0" lvl="0" indent="0" algn="l">
                        <a:lnSpc>
                          <a:spcPct val="100000"/>
                        </a:lnSpc>
                        <a:spcBef>
                          <a:spcPts val="0"/>
                        </a:spcBef>
                        <a:spcAft>
                          <a:spcPts val="0"/>
                        </a:spcAft>
                        <a:buNone/>
                      </a:pPr>
                      <a:r>
                        <a:rPr lang="en-US" sz="1600" kern="1200" baseline="0" noProof="0" dirty="0">
                          <a:solidFill>
                            <a:schemeClr val="tx1"/>
                          </a:solidFill>
                          <a:latin typeface="Helvetica" panose="020B0604020202020204" pitchFamily="34" charset="0"/>
                          <a:cs typeface="Helvetica" panose="020B0604020202020204" pitchFamily="34" charset="0"/>
                        </a:rPr>
                        <a:t>HRA Mailbox</a:t>
                      </a:r>
                      <a:endParaRPr lang="en-US" sz="1600" kern="1200" baseline="0" noProof="0" dirty="0">
                        <a:solidFill>
                          <a:schemeClr val="tx1"/>
                        </a:solidFill>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4105981666"/>
                  </a:ext>
                </a:extLst>
              </a:tr>
              <a:tr h="1668747">
                <a:tc>
                  <a:txBody>
                    <a:bodyPr/>
                    <a:lstStyle/>
                    <a:p>
                      <a:pPr marL="342900" indent="-182880" algn="l" defTabSz="457200" rtl="0" eaLnBrk="1" latinLnBrk="0" hangingPunct="1">
                        <a:spcBef>
                          <a:spcPts val="600"/>
                        </a:spcBef>
                        <a:spcAft>
                          <a:spcPts val="0"/>
                        </a:spcAft>
                        <a:buClr>
                          <a:srgbClr val="9E2482"/>
                        </a:buClr>
                        <a:buSzPct val="115000"/>
                        <a:buFont typeface="Wingdings" charset="2"/>
                        <a:buChar char="§"/>
                      </a:pPr>
                      <a:r>
                        <a:rPr lang="en-US" sz="1600" b="0" kern="1200" dirty="0">
                          <a:solidFill>
                            <a:schemeClr val="tx2"/>
                          </a:solidFill>
                          <a:latin typeface="Helvetica" panose="020B0604020202020204" pitchFamily="34" charset="0"/>
                          <a:cs typeface="Helvetica" panose="020B0604020202020204" pitchFamily="34" charset="0"/>
                        </a:rPr>
                        <a:t>Questions not found in the FAQ document</a:t>
                      </a:r>
                    </a:p>
                    <a:p>
                      <a:pPr marL="342900" indent="-182880" algn="l" defTabSz="457200" rtl="0" eaLnBrk="1" latinLnBrk="0" hangingPunct="1">
                        <a:spcBef>
                          <a:spcPts val="600"/>
                        </a:spcBef>
                        <a:spcAft>
                          <a:spcPts val="0"/>
                        </a:spcAft>
                        <a:buClr>
                          <a:srgbClr val="9E2482"/>
                        </a:buClr>
                        <a:buSzPct val="115000"/>
                        <a:buFont typeface="Wingdings" charset="2"/>
                        <a:buChar char="§"/>
                      </a:pPr>
                      <a:r>
                        <a:rPr lang="en-US" sz="1600" b="0" kern="1200" dirty="0">
                          <a:solidFill>
                            <a:schemeClr val="tx2"/>
                          </a:solidFill>
                          <a:latin typeface="Helvetica" panose="020B0604020202020204" pitchFamily="34" charset="0"/>
                          <a:cs typeface="Helvetica" panose="020B0604020202020204" pitchFamily="34" charset="0"/>
                        </a:rPr>
                        <a:t>Problems accessing the tool or other defects</a:t>
                      </a:r>
                    </a:p>
                    <a:p>
                      <a:pPr marL="342900" indent="-182880" algn="l" defTabSz="457200" rtl="0" eaLnBrk="1" latinLnBrk="0" hangingPunct="1">
                        <a:spcBef>
                          <a:spcPts val="600"/>
                        </a:spcBef>
                        <a:spcAft>
                          <a:spcPts val="0"/>
                        </a:spcAft>
                        <a:buClr>
                          <a:srgbClr val="9E2482"/>
                        </a:buClr>
                        <a:buSzPct val="115000"/>
                        <a:buFont typeface="Wingdings" charset="2"/>
                        <a:buChar char="§"/>
                      </a:pPr>
                      <a:r>
                        <a:rPr lang="en-US" sz="1600" b="0" kern="1200" dirty="0">
                          <a:solidFill>
                            <a:schemeClr val="tx2"/>
                          </a:solidFill>
                          <a:latin typeface="Helvetica" panose="020B0604020202020204" pitchFamily="34" charset="0"/>
                          <a:cs typeface="Helvetica" panose="020B0604020202020204" pitchFamily="34" charset="0"/>
                        </a:rPr>
                        <a:t>Questions about premiums amounts due</a:t>
                      </a:r>
                    </a:p>
                    <a:p>
                      <a:pPr marL="342900" indent="-182880" algn="l" defTabSz="457200" rtl="0" eaLnBrk="1" latinLnBrk="0" hangingPunct="1">
                        <a:spcBef>
                          <a:spcPts val="600"/>
                        </a:spcBef>
                        <a:spcAft>
                          <a:spcPts val="0"/>
                        </a:spcAft>
                        <a:buClr>
                          <a:srgbClr val="9E2482"/>
                        </a:buClr>
                        <a:buSzPct val="115000"/>
                        <a:buFont typeface="Wingdings" charset="2"/>
                        <a:buChar char="§"/>
                      </a:pPr>
                      <a:r>
                        <a:rPr lang="en-US" sz="1600" b="0" kern="1200" dirty="0">
                          <a:solidFill>
                            <a:schemeClr val="tx2"/>
                          </a:solidFill>
                          <a:latin typeface="Helvetica" panose="020B0604020202020204" pitchFamily="34" charset="0"/>
                          <a:cs typeface="Helvetica" panose="020B0604020202020204" pitchFamily="34" charset="0"/>
                        </a:rPr>
                        <a:t>Questions about available reports</a:t>
                      </a:r>
                      <a:endParaRPr lang="en-US" sz="1600" b="0" i="0" kern="1200" dirty="0">
                        <a:solidFill>
                          <a:schemeClr val="tx2"/>
                        </a:solidFill>
                        <a:latin typeface="Helvetica" panose="020B0604020202020204" pitchFamily="34" charset="0"/>
                        <a:ea typeface="+mn-ea"/>
                        <a:cs typeface="Helvetica" panose="020B0604020202020204" pitchFamily="34" charset="0"/>
                      </a:endParaRPr>
                    </a:p>
                  </a:txBody>
                  <a:tcPr anchor="ctr"/>
                </a:tc>
                <a:tc>
                  <a:txBody>
                    <a:bodyPr/>
                    <a:lstStyle/>
                    <a:p>
                      <a:pPr lvl="0" algn="l">
                        <a:lnSpc>
                          <a:spcPct val="100000"/>
                        </a:lnSpc>
                        <a:spcBef>
                          <a:spcPts val="0"/>
                        </a:spcBef>
                        <a:spcAft>
                          <a:spcPts val="0"/>
                        </a:spcAft>
                        <a:buNone/>
                      </a:pPr>
                      <a:r>
                        <a:rPr lang="en-US" sz="1600" b="0" u="none" strike="noStrike" baseline="0" noProof="0" dirty="0">
                          <a:solidFill>
                            <a:schemeClr val="tx1"/>
                          </a:solidFill>
                          <a:latin typeface="Helvetica" panose="020B0604020202020204" pitchFamily="34" charset="0"/>
                          <a:cs typeface="Helvetica" panose="020B0604020202020204" pitchFamily="34" charset="0"/>
                        </a:rPr>
                        <a:t>Alight Flexible Benefits Premium Service Center at </a:t>
                      </a:r>
                      <a:br>
                        <a:rPr lang="en-US" sz="1600" b="0" u="none" strike="noStrike" kern="1200" baseline="0" noProof="0" dirty="0">
                          <a:solidFill>
                            <a:srgbClr val="000000"/>
                          </a:solidFill>
                          <a:latin typeface="Helvetica" panose="020B0604020202020204" pitchFamily="34" charset="0"/>
                          <a:cs typeface="Helvetica" panose="020B0604020202020204" pitchFamily="34" charset="0"/>
                        </a:rPr>
                      </a:br>
                      <a:r>
                        <a:rPr lang="en-US" sz="1600" b="0" u="none" strike="noStrike" kern="1200" baseline="0" noProof="0" dirty="0">
                          <a:solidFill>
                            <a:schemeClr val="tx1"/>
                          </a:solidFill>
                          <a:latin typeface="Helvetica" panose="020B0604020202020204" pitchFamily="34" charset="0"/>
                          <a:cs typeface="Helvetica" panose="020B0604020202020204" pitchFamily="34" charset="0"/>
                        </a:rPr>
                        <a:t>1-844-967-5533 </a:t>
                      </a:r>
                      <a:endParaRPr kumimoji="0" lang="en-US" sz="16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txBody>
                  <a:tcPr anchor="ctr"/>
                </a:tc>
                <a:extLst>
                  <a:ext uri="{0D108BD9-81ED-4DB2-BD59-A6C34878D82A}">
                    <a16:rowId xmlns:a16="http://schemas.microsoft.com/office/drawing/2014/main" val="4227962288"/>
                  </a:ext>
                </a:extLst>
              </a:tr>
            </a:tbl>
          </a:graphicData>
        </a:graphic>
      </p:graphicFrame>
      <p:sp>
        <p:nvSpPr>
          <p:cNvPr id="4" name="Slide Number Placeholder 3">
            <a:extLst>
              <a:ext uri="{FF2B5EF4-FFF2-40B4-BE49-F238E27FC236}">
                <a16:creationId xmlns:a16="http://schemas.microsoft.com/office/drawing/2014/main" id="{17FEB37F-BC5A-1342-0542-9E3E27AE9905}"/>
              </a:ext>
            </a:extLst>
          </p:cNvPr>
          <p:cNvSpPr>
            <a:spLocks noGrp="1"/>
          </p:cNvSpPr>
          <p:nvPr>
            <p:ph type="sldNum" sz="quarter" idx="12"/>
          </p:nvPr>
        </p:nvSpPr>
        <p:spPr>
          <a:xfrm>
            <a:off x="7366000" y="6356353"/>
            <a:ext cx="1320800" cy="365125"/>
          </a:xfrm>
        </p:spPr>
        <p:txBody>
          <a:bodyPr/>
          <a:lstStyle/>
          <a:p>
            <a:fld id="{CCE7EACD-A346-A34B-BBAF-EF458C812BA9}" type="slidenum">
              <a:rPr lang="en-US" smtClean="0"/>
              <a:pPr/>
              <a:t>52</a:t>
            </a:fld>
            <a:endParaRPr lang="en-US" dirty="0"/>
          </a:p>
        </p:txBody>
      </p:sp>
    </p:spTree>
    <p:extLst>
      <p:ext uri="{BB962C8B-B14F-4D97-AF65-F5344CB8AC3E}">
        <p14:creationId xmlns:p14="http://schemas.microsoft.com/office/powerpoint/2010/main" val="2966447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DD6C-D52F-4641-A5C1-4540679CD909}"/>
              </a:ext>
            </a:extLst>
          </p:cNvPr>
          <p:cNvSpPr>
            <a:spLocks noGrp="1"/>
          </p:cNvSpPr>
          <p:nvPr>
            <p:ph type="title"/>
          </p:nvPr>
        </p:nvSpPr>
        <p:spPr/>
        <p:txBody>
          <a:bodyPr/>
          <a:lstStyle/>
          <a:p>
            <a:r>
              <a:rPr lang="en-US" dirty="0"/>
              <a:t>Questions and Discussion </a:t>
            </a:r>
          </a:p>
        </p:txBody>
      </p:sp>
    </p:spTree>
    <p:extLst>
      <p:ext uri="{BB962C8B-B14F-4D97-AF65-F5344CB8AC3E}">
        <p14:creationId xmlns:p14="http://schemas.microsoft.com/office/powerpoint/2010/main" val="222932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D44E-F9F6-4A78-9B88-4E4FF0A898A0}"/>
              </a:ext>
            </a:extLst>
          </p:cNvPr>
          <p:cNvSpPr>
            <a:spLocks noGrp="1"/>
          </p:cNvSpPr>
          <p:nvPr>
            <p:ph type="title"/>
          </p:nvPr>
        </p:nvSpPr>
        <p:spPr/>
        <p:txBody>
          <a:bodyPr/>
          <a:lstStyle/>
          <a:p>
            <a:r>
              <a:rPr lang="en-US" dirty="0"/>
              <a:t>Wrap-up and Next Steps</a:t>
            </a:r>
          </a:p>
        </p:txBody>
      </p:sp>
    </p:spTree>
    <p:extLst>
      <p:ext uri="{BB962C8B-B14F-4D97-AF65-F5344CB8AC3E}">
        <p14:creationId xmlns:p14="http://schemas.microsoft.com/office/powerpoint/2010/main" val="2928077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6341D-B878-4EF1-8B39-48776FDEF532}"/>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Your Role</a:t>
            </a:r>
          </a:p>
        </p:txBody>
      </p:sp>
      <p:sp>
        <p:nvSpPr>
          <p:cNvPr id="5" name="Content Placeholder 4">
            <a:extLst>
              <a:ext uri="{FF2B5EF4-FFF2-40B4-BE49-F238E27FC236}">
                <a16:creationId xmlns:a16="http://schemas.microsoft.com/office/drawing/2014/main" id="{D5EBC50A-9D24-4395-B0DA-A61EC6C5488D}"/>
              </a:ext>
            </a:extLst>
          </p:cNvPr>
          <p:cNvSpPr>
            <a:spLocks noGrp="1"/>
          </p:cNvSpPr>
          <p:nvPr>
            <p:ph idx="1"/>
          </p:nvPr>
        </p:nvSpPr>
        <p:spPr/>
        <p:txBody>
          <a:bodyPr/>
          <a:lstStyle/>
          <a:p>
            <a:pPr>
              <a:lnSpc>
                <a:spcPts val="1680"/>
              </a:lnSpc>
              <a:spcBef>
                <a:spcPts val="0"/>
              </a:spcBef>
              <a:spcAft>
                <a:spcPts val="1200"/>
              </a:spcAft>
            </a:pPr>
            <a:r>
              <a:rPr lang="en-US" sz="1600" dirty="0">
                <a:latin typeface="Helvetica" panose="020B0604020202020204" pitchFamily="34" charset="0"/>
                <a:cs typeface="Helvetica" panose="020B0604020202020204" pitchFamily="34" charset="0"/>
              </a:rPr>
              <a:t>Begin using the tool for review of invoice, reports and payments.</a:t>
            </a:r>
          </a:p>
          <a:p>
            <a:pPr>
              <a:lnSpc>
                <a:spcPts val="1680"/>
              </a:lnSpc>
              <a:spcBef>
                <a:spcPts val="0"/>
              </a:spcBef>
              <a:spcAft>
                <a:spcPts val="1200"/>
              </a:spcAft>
            </a:pPr>
            <a:r>
              <a:rPr lang="en-US" sz="1600" dirty="0">
                <a:latin typeface="Helvetica" panose="020B0604020202020204" pitchFamily="34" charset="0"/>
                <a:cs typeface="Helvetica" panose="020B0604020202020204" pitchFamily="34" charset="0"/>
              </a:rPr>
              <a:t>In general, you cannot use any other method after this point. </a:t>
            </a:r>
          </a:p>
          <a:p>
            <a:pPr>
              <a:lnSpc>
                <a:spcPts val="1680"/>
              </a:lnSpc>
              <a:spcBef>
                <a:spcPts val="0"/>
              </a:spcBef>
              <a:spcAft>
                <a:spcPts val="1200"/>
              </a:spcAft>
            </a:pPr>
            <a:r>
              <a:rPr lang="en-US" sz="1600" dirty="0">
                <a:latin typeface="Helvetica" panose="020B0604020202020204" pitchFamily="34" charset="0"/>
                <a:cs typeface="Helvetica" panose="020B0604020202020204" pitchFamily="34" charset="0"/>
              </a:rPr>
              <a:t>To resolve past due amounts owed prior to your implementation of the tool, contact DOAS at FlexibleBenefits.Recovery@doas.ga.gov.</a:t>
            </a:r>
          </a:p>
          <a:p>
            <a:pPr>
              <a:spcAft>
                <a:spcPts val="1200"/>
              </a:spcAft>
            </a:pPr>
            <a:endParaRPr lang="en-US" dirty="0"/>
          </a:p>
        </p:txBody>
      </p:sp>
      <p:sp>
        <p:nvSpPr>
          <p:cNvPr id="2" name="Slide Number Placeholder 3">
            <a:extLst>
              <a:ext uri="{FF2B5EF4-FFF2-40B4-BE49-F238E27FC236}">
                <a16:creationId xmlns:a16="http://schemas.microsoft.com/office/drawing/2014/main" id="{B143D2BC-AC69-3E1F-70A3-65561BAA41D4}"/>
              </a:ext>
            </a:extLst>
          </p:cNvPr>
          <p:cNvSpPr>
            <a:spLocks noGrp="1"/>
          </p:cNvSpPr>
          <p:nvPr>
            <p:ph type="sldNum" sz="quarter" idx="12"/>
          </p:nvPr>
        </p:nvSpPr>
        <p:spPr>
          <a:xfrm>
            <a:off x="7366000" y="6356353"/>
            <a:ext cx="1320800" cy="365125"/>
          </a:xfrm>
        </p:spPr>
        <p:txBody>
          <a:bodyPr/>
          <a:lstStyle/>
          <a:p>
            <a:fld id="{CCE7EACD-A346-A34B-BBAF-EF458C812BA9}" type="slidenum">
              <a:rPr lang="en-US" smtClean="0"/>
              <a:pPr/>
              <a:t>55</a:t>
            </a:fld>
            <a:endParaRPr lang="en-US" dirty="0"/>
          </a:p>
        </p:txBody>
      </p:sp>
    </p:spTree>
    <p:extLst>
      <p:ext uri="{BB962C8B-B14F-4D97-AF65-F5344CB8AC3E}">
        <p14:creationId xmlns:p14="http://schemas.microsoft.com/office/powerpoint/2010/main" val="357968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ABA7-3B23-4BA4-8137-9EEBA8AA4FED}"/>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Next Steps</a:t>
            </a:r>
          </a:p>
        </p:txBody>
      </p:sp>
      <p:sp>
        <p:nvSpPr>
          <p:cNvPr id="3" name="Content Placeholder 2">
            <a:extLst>
              <a:ext uri="{FF2B5EF4-FFF2-40B4-BE49-F238E27FC236}">
                <a16:creationId xmlns:a16="http://schemas.microsoft.com/office/drawing/2014/main" id="{AEC1C57B-1517-42DF-A961-8B7D075093BA}"/>
              </a:ext>
            </a:extLst>
          </p:cNvPr>
          <p:cNvSpPr>
            <a:spLocks noGrp="1"/>
          </p:cNvSpPr>
          <p:nvPr>
            <p:ph idx="1"/>
          </p:nvPr>
        </p:nvSpPr>
        <p:spPr>
          <a:xfrm>
            <a:off x="457200" y="1509125"/>
            <a:ext cx="8051074" cy="4525963"/>
          </a:xfrm>
        </p:spPr>
        <p:txBody>
          <a:bodyPr vert="horz" lIns="91440" tIns="45720" rIns="91440" bIns="45720" rtlCol="0" anchor="t">
            <a:normAutofit/>
          </a:bodyPr>
          <a:lstStyle/>
          <a:p>
            <a:pPr marL="339725" marR="0" lvl="0" indent="-220663">
              <a:lnSpc>
                <a:spcPts val="1680"/>
              </a:lnSpc>
              <a:spcBef>
                <a:spcPts val="0"/>
              </a:spcBef>
              <a:spcAft>
                <a:spcPts val="1200"/>
              </a:spcAft>
              <a:buFont typeface="Wingdings" panose="05000000000000000000" pitchFamily="2" charset="2"/>
              <a:buChar char="§"/>
              <a:tabLst>
                <a:tab pos="228600" algn="l"/>
                <a:tab pos="574675" algn="l"/>
              </a:tabLst>
            </a:pPr>
            <a:r>
              <a:rPr lang="en-US" sz="1600" dirty="0">
                <a:latin typeface="Helvetica" panose="020B0604020202020204" pitchFamily="34" charset="0"/>
                <a:cs typeface="Helvetica" panose="020B0604020202020204" pitchFamily="34" charset="0"/>
              </a:rPr>
              <a:t>Confirm that you can access the Flexible Benefits Premium tool at </a:t>
            </a:r>
            <a:r>
              <a:rPr lang="en-US" sz="1600" dirty="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www.GaBreeze.ga.gov</a:t>
            </a:r>
            <a:r>
              <a:rPr lang="en-US" sz="1600" dirty="0">
                <a:latin typeface="Helvetica" panose="020B0604020202020204" pitchFamily="34" charset="0"/>
                <a:cs typeface="Helvetica" panose="020B0604020202020204" pitchFamily="34" charset="0"/>
              </a:rPr>
              <a:t> (under </a:t>
            </a:r>
            <a:r>
              <a:rPr lang="en-US" sz="1600" dirty="0">
                <a:effectLst/>
                <a:latin typeface="Helvetica" panose="020B0604020202020204" pitchFamily="34" charset="0"/>
                <a:ea typeface="FS Thrive Elliot" panose="02060403030202020204" pitchFamily="18" charset="0"/>
                <a:cs typeface="Helvetica" panose="020B0604020202020204" pitchFamily="34" charset="0"/>
              </a:rPr>
              <a:t>the </a:t>
            </a:r>
            <a:r>
              <a:rPr lang="en-US" sz="1600" b="1" dirty="0">
                <a:effectLst/>
                <a:latin typeface="Helvetica" panose="020B0604020202020204" pitchFamily="34" charset="0"/>
                <a:ea typeface="FS Thrive Elliot" panose="02060403030202020204" pitchFamily="18" charset="0"/>
                <a:cs typeface="Helvetica" panose="020B0604020202020204" pitchFamily="34" charset="0"/>
              </a:rPr>
              <a:t>Administrative Tools</a:t>
            </a:r>
            <a:r>
              <a:rPr lang="en-US" sz="1600" dirty="0">
                <a:effectLst/>
                <a:latin typeface="Helvetica" panose="020B0604020202020204" pitchFamily="34" charset="0"/>
                <a:ea typeface="FS Thrive Elliot" panose="02060403030202020204" pitchFamily="18" charset="0"/>
                <a:cs typeface="Helvetica" panose="020B0604020202020204" pitchFamily="34" charset="0"/>
              </a:rPr>
              <a:t> section) using your user ID and password. </a:t>
            </a:r>
          </a:p>
          <a:p>
            <a:pPr marL="739766" lvl="1" indent="-220663">
              <a:lnSpc>
                <a:spcPts val="1680"/>
              </a:lnSpc>
              <a:spcBef>
                <a:spcPts val="0"/>
              </a:spcBef>
              <a:spcAft>
                <a:spcPts val="1200"/>
              </a:spcAft>
              <a:buFont typeface="Wingdings" panose="05000000000000000000" pitchFamily="2" charset="2"/>
              <a:buChar char="§"/>
              <a:tabLst>
                <a:tab pos="228600" algn="l"/>
                <a:tab pos="574675" algn="l"/>
              </a:tabLst>
            </a:pPr>
            <a:r>
              <a:rPr lang="en-US" sz="1600" dirty="0">
                <a:effectLst/>
                <a:latin typeface="Helvetica" panose="020B0604020202020204" pitchFamily="34" charset="0"/>
                <a:ea typeface="FS Thrive Elliot" panose="02060403030202020204" pitchFamily="18" charset="0"/>
                <a:cs typeface="Helvetica" panose="020B0604020202020204" pitchFamily="34" charset="0"/>
              </a:rPr>
              <a:t>Path: GaBreeze &gt; Administrative Tools &gt; Administrative Tools Summary &gt; Flexible Benefits Premium &gt; Select and Confirm Entity</a:t>
            </a:r>
          </a:p>
          <a:p>
            <a:pPr marL="339725" marR="0" lvl="0" indent="-220663">
              <a:lnSpc>
                <a:spcPts val="1680"/>
              </a:lnSpc>
              <a:spcBef>
                <a:spcPts val="0"/>
              </a:spcBef>
              <a:spcAft>
                <a:spcPts val="1200"/>
              </a:spcAft>
              <a:buFont typeface="Symbol" panose="05050102010706020507" pitchFamily="18" charset="2"/>
              <a:buChar char=""/>
              <a:tabLst>
                <a:tab pos="228600" algn="l"/>
                <a:tab pos="574675" algn="l"/>
              </a:tabLst>
            </a:pPr>
            <a:r>
              <a:rPr lang="en-US" sz="1600" dirty="0">
                <a:effectLst/>
                <a:latin typeface="Helvetica" panose="020B0604020202020204" pitchFamily="34" charset="0"/>
                <a:ea typeface="FS Thrive Elliot" panose="02060403030202020204" pitchFamily="18" charset="0"/>
                <a:cs typeface="Helvetica" panose="020B0604020202020204" pitchFamily="34" charset="0"/>
              </a:rPr>
              <a:t>View frequently asked questions about the tool and how to use it. </a:t>
            </a:r>
          </a:p>
          <a:p>
            <a:pPr marL="739766" lvl="1" indent="-220663">
              <a:lnSpc>
                <a:spcPts val="1680"/>
              </a:lnSpc>
              <a:spcBef>
                <a:spcPts val="0"/>
              </a:spcBef>
              <a:spcAft>
                <a:spcPts val="1200"/>
              </a:spcAft>
              <a:buFont typeface="Symbol" panose="05050102010706020507" pitchFamily="18" charset="2"/>
              <a:buChar char=""/>
              <a:tabLst>
                <a:tab pos="228600" algn="l"/>
                <a:tab pos="574675" algn="l"/>
              </a:tabLst>
            </a:pPr>
            <a:r>
              <a:rPr lang="en-US" sz="1600" dirty="0">
                <a:effectLst/>
                <a:latin typeface="Helvetica" panose="020B0604020202020204" pitchFamily="34" charset="0"/>
                <a:ea typeface="FS Thrive Elliot" panose="02060403030202020204" pitchFamily="18" charset="0"/>
                <a:cs typeface="Helvetica" panose="020B0604020202020204" pitchFamily="34" charset="0"/>
              </a:rPr>
              <a:t>Once you’re in the tool, select </a:t>
            </a:r>
            <a:r>
              <a:rPr lang="en-US" sz="1600" b="1" dirty="0">
                <a:effectLst/>
                <a:latin typeface="Helvetica" panose="020B0604020202020204" pitchFamily="34" charset="0"/>
                <a:ea typeface="FS Thrive Elliot" panose="02060403030202020204" pitchFamily="18" charset="0"/>
                <a:cs typeface="Helvetica" panose="020B0604020202020204" pitchFamily="34" charset="0"/>
              </a:rPr>
              <a:t>More</a:t>
            </a:r>
            <a:r>
              <a:rPr lang="en-US" sz="1600" dirty="0">
                <a:effectLst/>
                <a:latin typeface="Helvetica" panose="020B0604020202020204" pitchFamily="34" charset="0"/>
                <a:ea typeface="FS Thrive Elliot" panose="02060403030202020204" pitchFamily="18" charset="0"/>
                <a:cs typeface="Helvetica" panose="020B0604020202020204" pitchFamily="34" charset="0"/>
              </a:rPr>
              <a:t>, then </a:t>
            </a:r>
            <a:r>
              <a:rPr lang="en-US" sz="1600" b="1" dirty="0">
                <a:effectLst/>
                <a:latin typeface="Helvetica" panose="020B0604020202020204" pitchFamily="34" charset="0"/>
                <a:ea typeface="FS Thrive Elliot" panose="02060403030202020204" pitchFamily="18" charset="0"/>
                <a:cs typeface="Helvetica" panose="020B0604020202020204" pitchFamily="34" charset="0"/>
              </a:rPr>
              <a:t>Help &amp; Support</a:t>
            </a:r>
            <a:r>
              <a:rPr lang="en-US" sz="1600" dirty="0">
                <a:effectLst/>
                <a:latin typeface="Helvetica" panose="020B0604020202020204" pitchFamily="34" charset="0"/>
                <a:ea typeface="FS Thrive Elliot" panose="02060403030202020204" pitchFamily="18" charset="0"/>
                <a:cs typeface="Helvetica" panose="020B0604020202020204" pitchFamily="34" charset="0"/>
              </a:rPr>
              <a:t> in the top navigation to access the FAQs.</a:t>
            </a:r>
          </a:p>
          <a:p>
            <a:pPr marL="339725" indent="-220663">
              <a:lnSpc>
                <a:spcPts val="1680"/>
              </a:lnSpc>
              <a:spcBef>
                <a:spcPts val="0"/>
              </a:spcBef>
              <a:spcAft>
                <a:spcPts val="1200"/>
              </a:spcAft>
              <a:buFont typeface="Symbol" panose="05050102010706020507" pitchFamily="18" charset="2"/>
              <a:buChar char=""/>
              <a:tabLst>
                <a:tab pos="228600" algn="l"/>
                <a:tab pos="574675" algn="l"/>
              </a:tabLst>
            </a:pPr>
            <a:r>
              <a:rPr lang="en-US" sz="1600" dirty="0">
                <a:effectLst/>
                <a:latin typeface="Helvetica" panose="020B0604020202020204" pitchFamily="34" charset="0"/>
                <a:ea typeface="FS Thrive Elliot" panose="02060403030202020204" pitchFamily="18" charset="0"/>
                <a:cs typeface="Helvetica" panose="020B0604020202020204" pitchFamily="34" charset="0"/>
              </a:rPr>
              <a:t>Visit the Flexible Benefits Premium page to learn more: </a:t>
            </a:r>
            <a:r>
              <a:rPr lang="en-US" sz="1800" u="sng" dirty="0">
                <a:solidFill>
                  <a:srgbClr val="4A6EE0"/>
                </a:solidFill>
                <a:effectLst/>
                <a:latin typeface="Calibri" panose="020F0502020204030204" pitchFamily="34" charset="0"/>
                <a:ea typeface="Calibri" panose="020F0502020204030204" pitchFamily="34" charset="0"/>
                <a:hlinkClick r:id="rId4"/>
              </a:rPr>
              <a:t>https://doas.ga.gov/human-resources-administration/employee-benefits-information/flexible-benefits-premium-tool</a:t>
            </a:r>
            <a:endParaRPr lang="en-US" sz="1800" dirty="0">
              <a:effectLst/>
              <a:latin typeface="Calibri" panose="020F0502020204030204" pitchFamily="34" charset="0"/>
              <a:ea typeface="Calibri" panose="020F0502020204030204" pitchFamily="34" charset="0"/>
            </a:endParaRPr>
          </a:p>
          <a:p>
            <a:pPr marL="339725" marR="0" lvl="0" indent="-220663">
              <a:lnSpc>
                <a:spcPts val="1680"/>
              </a:lnSpc>
              <a:spcBef>
                <a:spcPts val="0"/>
              </a:spcBef>
              <a:spcAft>
                <a:spcPts val="1200"/>
              </a:spcAft>
              <a:buFont typeface="Symbol" panose="05050102010706020507" pitchFamily="18" charset="2"/>
              <a:buChar char=""/>
              <a:tabLst>
                <a:tab pos="228600" algn="l"/>
                <a:tab pos="574675" algn="l"/>
              </a:tabLst>
            </a:pPr>
            <a:endParaRPr lang="en-US" sz="1600" dirty="0">
              <a:effectLst/>
              <a:latin typeface="Helvetica" panose="020B0604020202020204" pitchFamily="34" charset="0"/>
              <a:ea typeface="FS Thrive Elliot" panose="02060403030202020204" pitchFamily="18"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B51F438D-EE36-4AD9-B89E-39B71C27DC2B}"/>
              </a:ext>
            </a:extLst>
          </p:cNvPr>
          <p:cNvSpPr>
            <a:spLocks noGrp="1"/>
          </p:cNvSpPr>
          <p:nvPr>
            <p:ph type="sldNum" sz="quarter" idx="12"/>
          </p:nvPr>
        </p:nvSpPr>
        <p:spPr/>
        <p:txBody>
          <a:bodyPr/>
          <a:lstStyle/>
          <a:p>
            <a:fld id="{CCE7EACD-A346-A34B-BBAF-EF458C812BA9}" type="slidenum">
              <a:rPr lang="en-US" smtClean="0"/>
              <a:pPr/>
              <a:t>56</a:t>
            </a:fld>
            <a:endParaRPr lang="en-US" dirty="0"/>
          </a:p>
        </p:txBody>
      </p:sp>
    </p:spTree>
    <p:extLst>
      <p:ext uri="{BB962C8B-B14F-4D97-AF65-F5344CB8AC3E}">
        <p14:creationId xmlns:p14="http://schemas.microsoft.com/office/powerpoint/2010/main" val="2640308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A0409C-1BE8-4BFC-86C9-060577E0A9BD}"/>
              </a:ext>
            </a:extLst>
          </p:cNvPr>
          <p:cNvSpPr>
            <a:spLocks noGrp="1"/>
          </p:cNvSpPr>
          <p:nvPr>
            <p:ph type="sldNum" sz="quarter" idx="4294967295"/>
          </p:nvPr>
        </p:nvSpPr>
        <p:spPr>
          <a:xfrm>
            <a:off x="7823200" y="6356350"/>
            <a:ext cx="1320800" cy="365125"/>
          </a:xfrm>
        </p:spPr>
        <p:txBody>
          <a:bodyPr/>
          <a:lstStyle/>
          <a:p>
            <a:fld id="{CCE7EACD-A346-A34B-BBAF-EF458C812BA9}" type="slidenum">
              <a:rPr lang="en-US" smtClean="0"/>
              <a:pPr/>
              <a:t>57</a:t>
            </a:fld>
            <a:endParaRPr lang="en-US" dirty="0"/>
          </a:p>
        </p:txBody>
      </p:sp>
    </p:spTree>
    <p:extLst>
      <p:ext uri="{BB962C8B-B14F-4D97-AF65-F5344CB8AC3E}">
        <p14:creationId xmlns:p14="http://schemas.microsoft.com/office/powerpoint/2010/main" val="275598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0F47-8662-4C17-9A2A-D32D980C7267}"/>
              </a:ext>
            </a:extLst>
          </p:cNvPr>
          <p:cNvSpPr>
            <a:spLocks noGrp="1"/>
          </p:cNvSpPr>
          <p:nvPr>
            <p:ph type="title"/>
          </p:nvPr>
        </p:nvSpPr>
        <p:spPr/>
        <p:txBody>
          <a:bodyPr anchor="t"/>
          <a:lstStyle/>
          <a:p>
            <a:r>
              <a:rPr lang="en-US" dirty="0">
                <a:latin typeface="Helvetica" panose="020B0604020202020204" pitchFamily="34" charset="0"/>
                <a:cs typeface="Helvetica" panose="020B0604020202020204" pitchFamily="34" charset="0"/>
              </a:rPr>
              <a:t>Current Process</a:t>
            </a:r>
          </a:p>
        </p:txBody>
      </p:sp>
      <p:sp>
        <p:nvSpPr>
          <p:cNvPr id="31" name="Text Placeholder 30">
            <a:extLst>
              <a:ext uri="{FF2B5EF4-FFF2-40B4-BE49-F238E27FC236}">
                <a16:creationId xmlns:a16="http://schemas.microsoft.com/office/drawing/2014/main" id="{5652F2B1-B72B-409F-AAB8-701091133893}"/>
              </a:ext>
            </a:extLst>
          </p:cNvPr>
          <p:cNvSpPr>
            <a:spLocks noGrp="1"/>
          </p:cNvSpPr>
          <p:nvPr>
            <p:ph idx="1"/>
          </p:nvPr>
        </p:nvSpPr>
        <p:spPr>
          <a:xfrm>
            <a:off x="617220" y="1294612"/>
            <a:ext cx="2331720" cy="4525963"/>
          </a:xfrm>
          <a:solidFill>
            <a:schemeClr val="accent6">
              <a:lumMod val="20000"/>
              <a:lumOff val="80000"/>
            </a:schemeClr>
          </a:solidFill>
        </p:spPr>
        <p:txBody>
          <a:bodyPr anchor="ctr">
            <a:normAutofit/>
          </a:bodyPr>
          <a:lstStyle/>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Dental Insurance</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Vision Insurance</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Life and AD&amp;D Insurance</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STD and LTD</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Critical Illness Insurance</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Long-term Care Insurance</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Legal Plans</a:t>
            </a:r>
          </a:p>
          <a:p>
            <a:pPr marL="285744" indent="-285744">
              <a:spcAft>
                <a:spcPts val="1200"/>
              </a:spcAft>
              <a:buFont typeface="Wingdings" panose="05000000000000000000" pitchFamily="2" charset="2"/>
              <a:buChar char="§"/>
            </a:pPr>
            <a:r>
              <a:rPr lang="en-US" dirty="0">
                <a:latin typeface="Helvetica" panose="020B0604020202020204" pitchFamily="34" charset="0"/>
                <a:cs typeface="Helvetica" panose="020B0604020202020204" pitchFamily="34" charset="0"/>
              </a:rPr>
              <a:t>Health Care and Dependent Care FSAs</a:t>
            </a:r>
          </a:p>
        </p:txBody>
      </p:sp>
      <p:sp>
        <p:nvSpPr>
          <p:cNvPr id="4" name="Slide Number Placeholder 3">
            <a:extLst>
              <a:ext uri="{FF2B5EF4-FFF2-40B4-BE49-F238E27FC236}">
                <a16:creationId xmlns:a16="http://schemas.microsoft.com/office/drawing/2014/main" id="{A4657F5F-E213-46F3-8D46-C4D0BB6D6EE1}"/>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6</a:t>
            </a:fld>
            <a:endParaRPr lang="en-US" dirty="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629BD685-FF86-43C3-B9F2-A84241EF7236}"/>
              </a:ext>
            </a:extLst>
          </p:cNvPr>
          <p:cNvSpPr txBox="1"/>
          <p:nvPr/>
        </p:nvSpPr>
        <p:spPr>
          <a:xfrm>
            <a:off x="6359953" y="1898727"/>
            <a:ext cx="0" cy="0"/>
          </a:xfrm>
          <a:prstGeom prst="rect">
            <a:avLst/>
          </a:prstGeom>
        </p:spPr>
        <p:txBody>
          <a:bodyPr wrap="none" lIns="0" tIns="0" rIns="0" bIns="0" rtlCol="0" anchor="t">
            <a:noAutofit/>
          </a:bodyPr>
          <a:lstStyle/>
          <a:p>
            <a:pPr algn="l"/>
            <a:endParaRPr lang="en-US" sz="1400" dirty="0">
              <a:latin typeface="Helvetica" panose="020B0604020202020204" pitchFamily="34" charset="0"/>
              <a:cs typeface="Helvetica" panose="020B0604020202020204" pitchFamily="34" charset="0"/>
            </a:endParaRPr>
          </a:p>
        </p:txBody>
      </p:sp>
      <p:grpSp>
        <p:nvGrpSpPr>
          <p:cNvPr id="33" name="Group 32">
            <a:extLst>
              <a:ext uri="{FF2B5EF4-FFF2-40B4-BE49-F238E27FC236}">
                <a16:creationId xmlns:a16="http://schemas.microsoft.com/office/drawing/2014/main" id="{C8E5FD1D-3B5C-468C-BF27-B319363DEF47}"/>
              </a:ext>
            </a:extLst>
          </p:cNvPr>
          <p:cNvGrpSpPr/>
          <p:nvPr/>
        </p:nvGrpSpPr>
        <p:grpSpPr>
          <a:xfrm>
            <a:off x="3812119" y="1294612"/>
            <a:ext cx="4681528" cy="3063591"/>
            <a:chOff x="3605222" y="1631786"/>
            <a:chExt cx="4681528" cy="3063591"/>
          </a:xfrm>
        </p:grpSpPr>
        <p:grpSp>
          <p:nvGrpSpPr>
            <p:cNvPr id="7" name="Graphic 186">
              <a:extLst>
                <a:ext uri="{FF2B5EF4-FFF2-40B4-BE49-F238E27FC236}">
                  <a16:creationId xmlns:a16="http://schemas.microsoft.com/office/drawing/2014/main" id="{F1646B58-AAF9-490E-87FD-71046D76CF37}"/>
                </a:ext>
              </a:extLst>
            </p:cNvPr>
            <p:cNvGrpSpPr>
              <a:grpSpLocks noChangeAspect="1"/>
            </p:cNvGrpSpPr>
            <p:nvPr/>
          </p:nvGrpSpPr>
          <p:grpSpPr>
            <a:xfrm>
              <a:off x="3605222" y="3669028"/>
              <a:ext cx="1097280" cy="888783"/>
              <a:chOff x="3990506" y="992979"/>
              <a:chExt cx="572605" cy="550990"/>
            </a:xfrm>
            <a:solidFill>
              <a:schemeClr val="accent4"/>
            </a:solidFill>
          </p:grpSpPr>
          <p:sp>
            <p:nvSpPr>
              <p:cNvPr id="8" name="Freeform 15">
                <a:extLst>
                  <a:ext uri="{FF2B5EF4-FFF2-40B4-BE49-F238E27FC236}">
                    <a16:creationId xmlns:a16="http://schemas.microsoft.com/office/drawing/2014/main" id="{1256B562-569D-417A-8598-284A8B156C55}"/>
                  </a:ext>
                </a:extLst>
              </p:cNvPr>
              <p:cNvSpPr/>
              <p:nvPr/>
            </p:nvSpPr>
            <p:spPr>
              <a:xfrm>
                <a:off x="3990506" y="1059099"/>
                <a:ext cx="484870" cy="484870"/>
              </a:xfrm>
              <a:custGeom>
                <a:avLst/>
                <a:gdLst>
                  <a:gd name="connsiteX0" fmla="*/ 476169 w 484870"/>
                  <a:gd name="connsiteY0" fmla="*/ 98251 h 484870"/>
                  <a:gd name="connsiteX1" fmla="*/ 453651 w 484870"/>
                  <a:gd name="connsiteY1" fmla="*/ 75733 h 484870"/>
                  <a:gd name="connsiteX2" fmla="*/ 430250 w 484870"/>
                  <a:gd name="connsiteY2" fmla="*/ 52332 h 484870"/>
                  <a:gd name="connsiteX3" fmla="*/ 386620 w 484870"/>
                  <a:gd name="connsiteY3" fmla="*/ 8702 h 484870"/>
                  <a:gd name="connsiteX4" fmla="*/ 356680 w 484870"/>
                  <a:gd name="connsiteY4" fmla="*/ 1376 h 484870"/>
                  <a:gd name="connsiteX5" fmla="*/ 242163 w 484870"/>
                  <a:gd name="connsiteY5" fmla="*/ 37488 h 484870"/>
                  <a:gd name="connsiteX6" fmla="*/ 230092 w 484870"/>
                  <a:gd name="connsiteY6" fmla="*/ 44814 h 484870"/>
                  <a:gd name="connsiteX7" fmla="*/ 10588 w 484870"/>
                  <a:gd name="connsiteY7" fmla="*/ 264317 h 484870"/>
                  <a:gd name="connsiteX8" fmla="*/ 10588 w 484870"/>
                  <a:gd name="connsiteY8" fmla="*/ 315440 h 484870"/>
                  <a:gd name="connsiteX9" fmla="*/ 169430 w 484870"/>
                  <a:gd name="connsiteY9" fmla="*/ 474282 h 484870"/>
                  <a:gd name="connsiteX10" fmla="*/ 220552 w 484870"/>
                  <a:gd name="connsiteY10" fmla="*/ 474283 h 484870"/>
                  <a:gd name="connsiteX11" fmla="*/ 220553 w 484870"/>
                  <a:gd name="connsiteY11" fmla="*/ 474282 h 484870"/>
                  <a:gd name="connsiteX12" fmla="*/ 440057 w 484870"/>
                  <a:gd name="connsiteY12" fmla="*/ 254779 h 484870"/>
                  <a:gd name="connsiteX13" fmla="*/ 447383 w 484870"/>
                  <a:gd name="connsiteY13" fmla="*/ 242707 h 484870"/>
                  <a:gd name="connsiteX14" fmla="*/ 483495 w 484870"/>
                  <a:gd name="connsiteY14" fmla="*/ 128188 h 484870"/>
                  <a:gd name="connsiteX15" fmla="*/ 476169 w 484870"/>
                  <a:gd name="connsiteY15" fmla="*/ 98251 h 484870"/>
                  <a:gd name="connsiteX16" fmla="*/ 358171 w 484870"/>
                  <a:gd name="connsiteY16" fmla="*/ 149898 h 484870"/>
                  <a:gd name="connsiteX17" fmla="*/ 332877 w 484870"/>
                  <a:gd name="connsiteY17" fmla="*/ 124604 h 484870"/>
                  <a:gd name="connsiteX18" fmla="*/ 358171 w 484870"/>
                  <a:gd name="connsiteY18" fmla="*/ 99310 h 484870"/>
                  <a:gd name="connsiteX19" fmla="*/ 383465 w 484870"/>
                  <a:gd name="connsiteY19" fmla="*/ 124604 h 484870"/>
                  <a:gd name="connsiteX20" fmla="*/ 358171 w 484870"/>
                  <a:gd name="connsiteY20" fmla="*/ 149898 h 48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870" h="484870">
                    <a:moveTo>
                      <a:pt x="476169" y="98251"/>
                    </a:moveTo>
                    <a:lnTo>
                      <a:pt x="453651" y="75733"/>
                    </a:lnTo>
                    <a:lnTo>
                      <a:pt x="430250" y="52332"/>
                    </a:lnTo>
                    <a:lnTo>
                      <a:pt x="386620" y="8702"/>
                    </a:lnTo>
                    <a:cubicBezTo>
                      <a:pt x="378786" y="868"/>
                      <a:pt x="367245" y="-1956"/>
                      <a:pt x="356680" y="1376"/>
                    </a:cubicBezTo>
                    <a:lnTo>
                      <a:pt x="242163" y="37488"/>
                    </a:lnTo>
                    <a:cubicBezTo>
                      <a:pt x="237609" y="38925"/>
                      <a:pt x="233469" y="41438"/>
                      <a:pt x="230092" y="44814"/>
                    </a:cubicBezTo>
                    <a:lnTo>
                      <a:pt x="10588" y="264317"/>
                    </a:lnTo>
                    <a:cubicBezTo>
                      <a:pt x="-3529" y="278434"/>
                      <a:pt x="-3529" y="301323"/>
                      <a:pt x="10588" y="315440"/>
                    </a:cubicBezTo>
                    <a:lnTo>
                      <a:pt x="169430" y="474282"/>
                    </a:lnTo>
                    <a:cubicBezTo>
                      <a:pt x="183547" y="488399"/>
                      <a:pt x="206435" y="488400"/>
                      <a:pt x="220552" y="474283"/>
                    </a:cubicBezTo>
                    <a:cubicBezTo>
                      <a:pt x="220553" y="474283"/>
                      <a:pt x="220553" y="474282"/>
                      <a:pt x="220553" y="474282"/>
                    </a:cubicBezTo>
                    <a:lnTo>
                      <a:pt x="440057" y="254779"/>
                    </a:lnTo>
                    <a:cubicBezTo>
                      <a:pt x="443433" y="251402"/>
                      <a:pt x="445946" y="247262"/>
                      <a:pt x="447383" y="242707"/>
                    </a:cubicBezTo>
                    <a:lnTo>
                      <a:pt x="483495" y="128188"/>
                    </a:lnTo>
                    <a:cubicBezTo>
                      <a:pt x="486825" y="117624"/>
                      <a:pt x="484001" y="106084"/>
                      <a:pt x="476169" y="98251"/>
                    </a:cubicBezTo>
                    <a:close/>
                    <a:moveTo>
                      <a:pt x="358171" y="149898"/>
                    </a:moveTo>
                    <a:cubicBezTo>
                      <a:pt x="344201" y="149898"/>
                      <a:pt x="332877" y="138574"/>
                      <a:pt x="332877" y="124604"/>
                    </a:cubicBezTo>
                    <a:cubicBezTo>
                      <a:pt x="332877" y="110635"/>
                      <a:pt x="344201" y="99310"/>
                      <a:pt x="358171" y="99310"/>
                    </a:cubicBezTo>
                    <a:cubicBezTo>
                      <a:pt x="372140" y="99310"/>
                      <a:pt x="383465" y="110635"/>
                      <a:pt x="383465" y="124604"/>
                    </a:cubicBezTo>
                    <a:cubicBezTo>
                      <a:pt x="383465" y="138574"/>
                      <a:pt x="372140" y="149898"/>
                      <a:pt x="358171" y="149898"/>
                    </a:cubicBezTo>
                    <a:close/>
                  </a:path>
                </a:pathLst>
              </a:custGeom>
              <a:grpFill/>
              <a:ln w="2570" cap="flat">
                <a:noFill/>
                <a:prstDash val="solid"/>
                <a:miter/>
              </a:ln>
            </p:spPr>
            <p:txBody>
              <a:bodyPr rtlCol="0" anchor="ctr"/>
              <a:lstStyle/>
              <a:p>
                <a:endParaRPr lang="en-US" dirty="0">
                  <a:latin typeface="Helvetica" panose="020B0604020202020204" pitchFamily="34" charset="0"/>
                  <a:cs typeface="Helvetica" panose="020B0604020202020204" pitchFamily="34" charset="0"/>
                </a:endParaRPr>
              </a:p>
            </p:txBody>
          </p:sp>
          <p:sp>
            <p:nvSpPr>
              <p:cNvPr id="9" name="Freeform 16">
                <a:extLst>
                  <a:ext uri="{FF2B5EF4-FFF2-40B4-BE49-F238E27FC236}">
                    <a16:creationId xmlns:a16="http://schemas.microsoft.com/office/drawing/2014/main" id="{17641DBF-9C0C-4F36-9F74-ED0533E05BDA}"/>
                  </a:ext>
                </a:extLst>
              </p:cNvPr>
              <p:cNvSpPr/>
              <p:nvPr/>
            </p:nvSpPr>
            <p:spPr>
              <a:xfrm>
                <a:off x="4014774" y="992979"/>
                <a:ext cx="548337" cy="550517"/>
              </a:xfrm>
              <a:custGeom>
                <a:avLst/>
                <a:gdLst>
                  <a:gd name="connsiteX0" fmla="*/ 543186 w 548337"/>
                  <a:gd name="connsiteY0" fmla="*/ 352832 h 550517"/>
                  <a:gd name="connsiteX1" fmla="*/ 509235 w 548337"/>
                  <a:gd name="connsiteY1" fmla="*/ 318881 h 550517"/>
                  <a:gd name="connsiteX2" fmla="*/ 504084 w 548337"/>
                  <a:gd name="connsiteY2" fmla="*/ 313729 h 550517"/>
                  <a:gd name="connsiteX3" fmla="*/ 498932 w 548337"/>
                  <a:gd name="connsiteY3" fmla="*/ 318881 h 550517"/>
                  <a:gd name="connsiteX4" fmla="*/ 464982 w 548337"/>
                  <a:gd name="connsiteY4" fmla="*/ 352832 h 550517"/>
                  <a:gd name="connsiteX5" fmla="*/ 459830 w 548337"/>
                  <a:gd name="connsiteY5" fmla="*/ 357984 h 550517"/>
                  <a:gd name="connsiteX6" fmla="*/ 464982 w 548337"/>
                  <a:gd name="connsiteY6" fmla="*/ 363135 h 550517"/>
                  <a:gd name="connsiteX7" fmla="*/ 498932 w 548337"/>
                  <a:gd name="connsiteY7" fmla="*/ 397086 h 550517"/>
                  <a:gd name="connsiteX8" fmla="*/ 504084 w 548337"/>
                  <a:gd name="connsiteY8" fmla="*/ 402237 h 550517"/>
                  <a:gd name="connsiteX9" fmla="*/ 509235 w 548337"/>
                  <a:gd name="connsiteY9" fmla="*/ 397086 h 550517"/>
                  <a:gd name="connsiteX10" fmla="*/ 543186 w 548337"/>
                  <a:gd name="connsiteY10" fmla="*/ 363135 h 550517"/>
                  <a:gd name="connsiteX11" fmla="*/ 548337 w 548337"/>
                  <a:gd name="connsiteY11" fmla="*/ 357984 h 550517"/>
                  <a:gd name="connsiteX12" fmla="*/ 543186 w 548337"/>
                  <a:gd name="connsiteY12" fmla="*/ 352832 h 550517"/>
                  <a:gd name="connsiteX13" fmla="*/ 504084 w 548337"/>
                  <a:gd name="connsiteY13" fmla="*/ 376376 h 550517"/>
                  <a:gd name="connsiteX14" fmla="*/ 485691 w 548337"/>
                  <a:gd name="connsiteY14" fmla="*/ 357984 h 550517"/>
                  <a:gd name="connsiteX15" fmla="*/ 504084 w 548337"/>
                  <a:gd name="connsiteY15" fmla="*/ 339591 h 550517"/>
                  <a:gd name="connsiteX16" fmla="*/ 522476 w 548337"/>
                  <a:gd name="connsiteY16" fmla="*/ 357984 h 550517"/>
                  <a:gd name="connsiteX17" fmla="*/ 504084 w 548337"/>
                  <a:gd name="connsiteY17" fmla="*/ 376376 h 550517"/>
                  <a:gd name="connsiteX18" fmla="*/ 32765 w 548337"/>
                  <a:gd name="connsiteY18" fmla="*/ 110422 h 550517"/>
                  <a:gd name="connsiteX19" fmla="*/ 66715 w 548337"/>
                  <a:gd name="connsiteY19" fmla="*/ 144373 h 550517"/>
                  <a:gd name="connsiteX20" fmla="*/ 71867 w 548337"/>
                  <a:gd name="connsiteY20" fmla="*/ 149525 h 550517"/>
                  <a:gd name="connsiteX21" fmla="*/ 77018 w 548337"/>
                  <a:gd name="connsiteY21" fmla="*/ 144373 h 550517"/>
                  <a:gd name="connsiteX22" fmla="*/ 110969 w 548337"/>
                  <a:gd name="connsiteY22" fmla="*/ 110422 h 550517"/>
                  <a:gd name="connsiteX23" fmla="*/ 116120 w 548337"/>
                  <a:gd name="connsiteY23" fmla="*/ 105270 h 550517"/>
                  <a:gd name="connsiteX24" fmla="*/ 110969 w 548337"/>
                  <a:gd name="connsiteY24" fmla="*/ 100118 h 550517"/>
                  <a:gd name="connsiteX25" fmla="*/ 77018 w 548337"/>
                  <a:gd name="connsiteY25" fmla="*/ 66168 h 550517"/>
                  <a:gd name="connsiteX26" fmla="*/ 71867 w 548337"/>
                  <a:gd name="connsiteY26" fmla="*/ 61016 h 550517"/>
                  <a:gd name="connsiteX27" fmla="*/ 66715 w 548337"/>
                  <a:gd name="connsiteY27" fmla="*/ 66168 h 550517"/>
                  <a:gd name="connsiteX28" fmla="*/ 32765 w 548337"/>
                  <a:gd name="connsiteY28" fmla="*/ 100118 h 550517"/>
                  <a:gd name="connsiteX29" fmla="*/ 27613 w 548337"/>
                  <a:gd name="connsiteY29" fmla="*/ 105270 h 550517"/>
                  <a:gd name="connsiteX30" fmla="*/ 32765 w 548337"/>
                  <a:gd name="connsiteY30" fmla="*/ 110422 h 550517"/>
                  <a:gd name="connsiteX31" fmla="*/ 71867 w 548337"/>
                  <a:gd name="connsiteY31" fmla="*/ 86877 h 550517"/>
                  <a:gd name="connsiteX32" fmla="*/ 90259 w 548337"/>
                  <a:gd name="connsiteY32" fmla="*/ 105270 h 550517"/>
                  <a:gd name="connsiteX33" fmla="*/ 71867 w 548337"/>
                  <a:gd name="connsiteY33" fmla="*/ 123663 h 550517"/>
                  <a:gd name="connsiteX34" fmla="*/ 53474 w 548337"/>
                  <a:gd name="connsiteY34" fmla="*/ 105270 h 550517"/>
                  <a:gd name="connsiteX35" fmla="*/ 71867 w 548337"/>
                  <a:gd name="connsiteY35" fmla="*/ 86877 h 550517"/>
                  <a:gd name="connsiteX36" fmla="*/ 413817 w 548337"/>
                  <a:gd name="connsiteY36" fmla="*/ 501112 h 550517"/>
                  <a:gd name="connsiteX37" fmla="*/ 379866 w 548337"/>
                  <a:gd name="connsiteY37" fmla="*/ 467162 h 550517"/>
                  <a:gd name="connsiteX38" fmla="*/ 374715 w 548337"/>
                  <a:gd name="connsiteY38" fmla="*/ 462010 h 550517"/>
                  <a:gd name="connsiteX39" fmla="*/ 369563 w 548337"/>
                  <a:gd name="connsiteY39" fmla="*/ 467162 h 550517"/>
                  <a:gd name="connsiteX40" fmla="*/ 335613 w 548337"/>
                  <a:gd name="connsiteY40" fmla="*/ 501112 h 550517"/>
                  <a:gd name="connsiteX41" fmla="*/ 330461 w 548337"/>
                  <a:gd name="connsiteY41" fmla="*/ 506264 h 550517"/>
                  <a:gd name="connsiteX42" fmla="*/ 335613 w 548337"/>
                  <a:gd name="connsiteY42" fmla="*/ 511416 h 550517"/>
                  <a:gd name="connsiteX43" fmla="*/ 369563 w 548337"/>
                  <a:gd name="connsiteY43" fmla="*/ 545366 h 550517"/>
                  <a:gd name="connsiteX44" fmla="*/ 374715 w 548337"/>
                  <a:gd name="connsiteY44" fmla="*/ 550518 h 550517"/>
                  <a:gd name="connsiteX45" fmla="*/ 379866 w 548337"/>
                  <a:gd name="connsiteY45" fmla="*/ 545366 h 550517"/>
                  <a:gd name="connsiteX46" fmla="*/ 413817 w 548337"/>
                  <a:gd name="connsiteY46" fmla="*/ 511416 h 550517"/>
                  <a:gd name="connsiteX47" fmla="*/ 418968 w 548337"/>
                  <a:gd name="connsiteY47" fmla="*/ 506264 h 550517"/>
                  <a:gd name="connsiteX48" fmla="*/ 413817 w 548337"/>
                  <a:gd name="connsiteY48" fmla="*/ 501112 h 550517"/>
                  <a:gd name="connsiteX49" fmla="*/ 374715 w 548337"/>
                  <a:gd name="connsiteY49" fmla="*/ 524657 h 550517"/>
                  <a:gd name="connsiteX50" fmla="*/ 356322 w 548337"/>
                  <a:gd name="connsiteY50" fmla="*/ 506264 h 550517"/>
                  <a:gd name="connsiteX51" fmla="*/ 374715 w 548337"/>
                  <a:gd name="connsiteY51" fmla="*/ 487872 h 550517"/>
                  <a:gd name="connsiteX52" fmla="*/ 393107 w 548337"/>
                  <a:gd name="connsiteY52" fmla="*/ 506264 h 550517"/>
                  <a:gd name="connsiteX53" fmla="*/ 374714 w 548337"/>
                  <a:gd name="connsiteY53" fmla="*/ 524657 h 550517"/>
                  <a:gd name="connsiteX54" fmla="*/ 493561 w 548337"/>
                  <a:gd name="connsiteY54" fmla="*/ 172595 h 550517"/>
                  <a:gd name="connsiteX55" fmla="*/ 457450 w 548337"/>
                  <a:gd name="connsiteY55" fmla="*/ 287115 h 550517"/>
                  <a:gd name="connsiteX56" fmla="*/ 448852 w 548337"/>
                  <a:gd name="connsiteY56" fmla="*/ 301280 h 550517"/>
                  <a:gd name="connsiteX57" fmla="*/ 229350 w 548337"/>
                  <a:gd name="connsiteY57" fmla="*/ 520782 h 550517"/>
                  <a:gd name="connsiteX58" fmla="*/ 170947 w 548337"/>
                  <a:gd name="connsiteY58" fmla="*/ 520786 h 550517"/>
                  <a:gd name="connsiteX59" fmla="*/ 170942 w 548337"/>
                  <a:gd name="connsiteY59" fmla="*/ 520782 h 550517"/>
                  <a:gd name="connsiteX60" fmla="*/ 12099 w 548337"/>
                  <a:gd name="connsiteY60" fmla="*/ 361940 h 550517"/>
                  <a:gd name="connsiteX61" fmla="*/ 12092 w 548337"/>
                  <a:gd name="connsiteY61" fmla="*/ 303538 h 550517"/>
                  <a:gd name="connsiteX62" fmla="*/ 12099 w 548337"/>
                  <a:gd name="connsiteY62" fmla="*/ 303532 h 550517"/>
                  <a:gd name="connsiteX63" fmla="*/ 231601 w 548337"/>
                  <a:gd name="connsiteY63" fmla="*/ 84029 h 550517"/>
                  <a:gd name="connsiteX64" fmla="*/ 245770 w 548337"/>
                  <a:gd name="connsiteY64" fmla="*/ 75432 h 550517"/>
                  <a:gd name="connsiteX65" fmla="*/ 360284 w 548337"/>
                  <a:gd name="connsiteY65" fmla="*/ 39321 h 550517"/>
                  <a:gd name="connsiteX66" fmla="*/ 395414 w 548337"/>
                  <a:gd name="connsiteY66" fmla="*/ 47916 h 550517"/>
                  <a:gd name="connsiteX67" fmla="*/ 436916 w 548337"/>
                  <a:gd name="connsiteY67" fmla="*/ 89420 h 550517"/>
                  <a:gd name="connsiteX68" fmla="*/ 526235 w 548337"/>
                  <a:gd name="connsiteY68" fmla="*/ 1481 h 550517"/>
                  <a:gd name="connsiteX69" fmla="*/ 533521 w 548337"/>
                  <a:gd name="connsiteY69" fmla="*/ 1537 h 550517"/>
                  <a:gd name="connsiteX70" fmla="*/ 533464 w 548337"/>
                  <a:gd name="connsiteY70" fmla="*/ 8823 h 550517"/>
                  <a:gd name="connsiteX71" fmla="*/ 396228 w 548337"/>
                  <a:gd name="connsiteY71" fmla="*/ 143937 h 550517"/>
                  <a:gd name="connsiteX72" fmla="*/ 369406 w 548337"/>
                  <a:gd name="connsiteY72" fmla="*/ 150281 h 550517"/>
                  <a:gd name="connsiteX73" fmla="*/ 348896 w 548337"/>
                  <a:gd name="connsiteY73" fmla="*/ 155806 h 550517"/>
                  <a:gd name="connsiteX74" fmla="*/ 348896 w 548337"/>
                  <a:gd name="connsiteY74" fmla="*/ 182877 h 550517"/>
                  <a:gd name="connsiteX75" fmla="*/ 363158 w 548337"/>
                  <a:gd name="connsiteY75" fmla="*/ 189276 h 550517"/>
                  <a:gd name="connsiteX76" fmla="*/ 377637 w 548337"/>
                  <a:gd name="connsiteY76" fmla="*/ 183441 h 550517"/>
                  <a:gd name="connsiteX77" fmla="*/ 383475 w 548337"/>
                  <a:gd name="connsiteY77" fmla="*/ 169576 h 550517"/>
                  <a:gd name="connsiteX78" fmla="*/ 388627 w 548337"/>
                  <a:gd name="connsiteY78" fmla="*/ 164483 h 550517"/>
                  <a:gd name="connsiteX79" fmla="*/ 388687 w 548337"/>
                  <a:gd name="connsiteY79" fmla="*/ 164483 h 550517"/>
                  <a:gd name="connsiteX80" fmla="*/ 393778 w 548337"/>
                  <a:gd name="connsiteY80" fmla="*/ 169694 h 550517"/>
                  <a:gd name="connsiteX81" fmla="*/ 363555 w 548337"/>
                  <a:gd name="connsiteY81" fmla="*/ 199583 h 550517"/>
                  <a:gd name="connsiteX82" fmla="*/ 362963 w 548337"/>
                  <a:gd name="connsiteY82" fmla="*/ 199577 h 550517"/>
                  <a:gd name="connsiteX83" fmla="*/ 341341 w 548337"/>
                  <a:gd name="connsiteY83" fmla="*/ 189880 h 550517"/>
                  <a:gd name="connsiteX84" fmla="*/ 343004 w 548337"/>
                  <a:gd name="connsiteY84" fmla="*/ 147138 h 550517"/>
                  <a:gd name="connsiteX85" fmla="*/ 372429 w 548337"/>
                  <a:gd name="connsiteY85" fmla="*/ 140430 h 550517"/>
                  <a:gd name="connsiteX86" fmla="*/ 388972 w 548337"/>
                  <a:gd name="connsiteY86" fmla="*/ 136623 h 550517"/>
                  <a:gd name="connsiteX87" fmla="*/ 429575 w 548337"/>
                  <a:gd name="connsiteY87" fmla="*/ 96647 h 550517"/>
                  <a:gd name="connsiteX88" fmla="*/ 388128 w 548337"/>
                  <a:gd name="connsiteY88" fmla="*/ 55201 h 550517"/>
                  <a:gd name="connsiteX89" fmla="*/ 363382 w 548337"/>
                  <a:gd name="connsiteY89" fmla="*/ 49147 h 550517"/>
                  <a:gd name="connsiteX90" fmla="*/ 248866 w 548337"/>
                  <a:gd name="connsiteY90" fmla="*/ 85259 h 550517"/>
                  <a:gd name="connsiteX91" fmla="*/ 238884 w 548337"/>
                  <a:gd name="connsiteY91" fmla="*/ 91314 h 550517"/>
                  <a:gd name="connsiteX92" fmla="*/ 19383 w 548337"/>
                  <a:gd name="connsiteY92" fmla="*/ 310816 h 550517"/>
                  <a:gd name="connsiteX93" fmla="*/ 19379 w 548337"/>
                  <a:gd name="connsiteY93" fmla="*/ 354652 h 550517"/>
                  <a:gd name="connsiteX94" fmla="*/ 19383 w 548337"/>
                  <a:gd name="connsiteY94" fmla="*/ 354656 h 550517"/>
                  <a:gd name="connsiteX95" fmla="*/ 178226 w 548337"/>
                  <a:gd name="connsiteY95" fmla="*/ 513497 h 550517"/>
                  <a:gd name="connsiteX96" fmla="*/ 222064 w 548337"/>
                  <a:gd name="connsiteY96" fmla="*/ 513498 h 550517"/>
                  <a:gd name="connsiteX97" fmla="*/ 222065 w 548337"/>
                  <a:gd name="connsiteY97" fmla="*/ 513497 h 550517"/>
                  <a:gd name="connsiteX98" fmla="*/ 441567 w 548337"/>
                  <a:gd name="connsiteY98" fmla="*/ 293994 h 550517"/>
                  <a:gd name="connsiteX99" fmla="*/ 447624 w 548337"/>
                  <a:gd name="connsiteY99" fmla="*/ 284016 h 550517"/>
                  <a:gd name="connsiteX100" fmla="*/ 483735 w 548337"/>
                  <a:gd name="connsiteY100" fmla="*/ 169497 h 550517"/>
                  <a:gd name="connsiteX101" fmla="*/ 477678 w 548337"/>
                  <a:gd name="connsiteY101" fmla="*/ 144751 h 550517"/>
                  <a:gd name="connsiteX102" fmla="*/ 455160 w 548337"/>
                  <a:gd name="connsiteY102" fmla="*/ 122232 h 550517"/>
                  <a:gd name="connsiteX103" fmla="*/ 455058 w 548337"/>
                  <a:gd name="connsiteY103" fmla="*/ 114948 h 550517"/>
                  <a:gd name="connsiteX104" fmla="*/ 462343 w 548337"/>
                  <a:gd name="connsiteY104" fmla="*/ 114846 h 550517"/>
                  <a:gd name="connsiteX105" fmla="*/ 462445 w 548337"/>
                  <a:gd name="connsiteY105" fmla="*/ 114948 h 550517"/>
                  <a:gd name="connsiteX106" fmla="*/ 484963 w 548337"/>
                  <a:gd name="connsiteY106" fmla="*/ 137466 h 550517"/>
                  <a:gd name="connsiteX107" fmla="*/ 493559 w 548337"/>
                  <a:gd name="connsiteY107" fmla="*/ 172595 h 550517"/>
                  <a:gd name="connsiteX108" fmla="*/ 280126 w 548337"/>
                  <a:gd name="connsiteY108" fmla="*/ 353206 h 550517"/>
                  <a:gd name="connsiteX109" fmla="*/ 290411 w 548337"/>
                  <a:gd name="connsiteY109" fmla="*/ 327417 h 550517"/>
                  <a:gd name="connsiteX110" fmla="*/ 280335 w 548337"/>
                  <a:gd name="connsiteY110" fmla="*/ 305188 h 550517"/>
                  <a:gd name="connsiteX111" fmla="*/ 234285 w 548337"/>
                  <a:gd name="connsiteY111" fmla="*/ 304500 h 550517"/>
                  <a:gd name="connsiteX112" fmla="*/ 230102 w 548337"/>
                  <a:gd name="connsiteY112" fmla="*/ 306160 h 550517"/>
                  <a:gd name="connsiteX113" fmla="*/ 224742 w 548337"/>
                  <a:gd name="connsiteY113" fmla="*/ 308390 h 550517"/>
                  <a:gd name="connsiteX114" fmla="*/ 169385 w 548337"/>
                  <a:gd name="connsiteY114" fmla="*/ 305239 h 550517"/>
                  <a:gd name="connsiteX115" fmla="*/ 155747 w 548337"/>
                  <a:gd name="connsiteY115" fmla="*/ 276090 h 550517"/>
                  <a:gd name="connsiteX116" fmla="*/ 166356 w 548337"/>
                  <a:gd name="connsiteY116" fmla="*/ 245268 h 550517"/>
                  <a:gd name="connsiteX117" fmla="*/ 151856 w 548337"/>
                  <a:gd name="connsiteY117" fmla="*/ 230770 h 550517"/>
                  <a:gd name="connsiteX118" fmla="*/ 151966 w 548337"/>
                  <a:gd name="connsiteY118" fmla="*/ 223485 h 550517"/>
                  <a:gd name="connsiteX119" fmla="*/ 159140 w 548337"/>
                  <a:gd name="connsiteY119" fmla="*/ 223485 h 550517"/>
                  <a:gd name="connsiteX120" fmla="*/ 173825 w 548337"/>
                  <a:gd name="connsiteY120" fmla="*/ 238168 h 550517"/>
                  <a:gd name="connsiteX121" fmla="*/ 231909 w 548337"/>
                  <a:gd name="connsiteY121" fmla="*/ 242202 h 550517"/>
                  <a:gd name="connsiteX122" fmla="*/ 232011 w 548337"/>
                  <a:gd name="connsiteY122" fmla="*/ 249487 h 550517"/>
                  <a:gd name="connsiteX123" fmla="*/ 224726 w 548337"/>
                  <a:gd name="connsiteY123" fmla="*/ 249589 h 550517"/>
                  <a:gd name="connsiteX124" fmla="*/ 224624 w 548337"/>
                  <a:gd name="connsiteY124" fmla="*/ 249487 h 550517"/>
                  <a:gd name="connsiteX125" fmla="*/ 177656 w 548337"/>
                  <a:gd name="connsiteY125" fmla="*/ 248351 h 550517"/>
                  <a:gd name="connsiteX126" fmla="*/ 176316 w 548337"/>
                  <a:gd name="connsiteY126" fmla="*/ 249583 h 550517"/>
                  <a:gd name="connsiteX127" fmla="*/ 166041 w 548337"/>
                  <a:gd name="connsiteY127" fmla="*/ 275721 h 550517"/>
                  <a:gd name="connsiteX128" fmla="*/ 176135 w 548337"/>
                  <a:gd name="connsiteY128" fmla="*/ 297451 h 550517"/>
                  <a:gd name="connsiteX129" fmla="*/ 220663 w 548337"/>
                  <a:gd name="connsiteY129" fmla="*/ 298924 h 550517"/>
                  <a:gd name="connsiteX130" fmla="*/ 226428 w 548337"/>
                  <a:gd name="connsiteY130" fmla="*/ 296531 h 550517"/>
                  <a:gd name="connsiteX131" fmla="*/ 230425 w 548337"/>
                  <a:gd name="connsiteY131" fmla="*/ 294944 h 550517"/>
                  <a:gd name="connsiteX132" fmla="*/ 287201 w 548337"/>
                  <a:gd name="connsiteY132" fmla="*/ 297504 h 550517"/>
                  <a:gd name="connsiteX133" fmla="*/ 300711 w 548337"/>
                  <a:gd name="connsiteY133" fmla="*/ 327127 h 550517"/>
                  <a:gd name="connsiteX134" fmla="*/ 291440 w 548337"/>
                  <a:gd name="connsiteY134" fmla="*/ 355782 h 550517"/>
                  <a:gd name="connsiteX135" fmla="*/ 306380 w 548337"/>
                  <a:gd name="connsiteY135" fmla="*/ 370724 h 550517"/>
                  <a:gd name="connsiteX136" fmla="*/ 306491 w 548337"/>
                  <a:gd name="connsiteY136" fmla="*/ 378008 h 550517"/>
                  <a:gd name="connsiteX137" fmla="*/ 299206 w 548337"/>
                  <a:gd name="connsiteY137" fmla="*/ 378119 h 550517"/>
                  <a:gd name="connsiteX138" fmla="*/ 299095 w 548337"/>
                  <a:gd name="connsiteY138" fmla="*/ 378008 h 550517"/>
                  <a:gd name="connsiteX139" fmla="*/ 284346 w 548337"/>
                  <a:gd name="connsiteY139" fmla="*/ 363257 h 550517"/>
                  <a:gd name="connsiteX140" fmla="*/ 224622 w 548337"/>
                  <a:gd name="connsiteY140" fmla="*/ 360490 h 550517"/>
                  <a:gd name="connsiteX141" fmla="*/ 224529 w 548337"/>
                  <a:gd name="connsiteY141" fmla="*/ 353205 h 550517"/>
                  <a:gd name="connsiteX142" fmla="*/ 231814 w 548337"/>
                  <a:gd name="connsiteY142" fmla="*/ 353113 h 550517"/>
                  <a:gd name="connsiteX143" fmla="*/ 231906 w 548337"/>
                  <a:gd name="connsiteY143" fmla="*/ 353205 h 550517"/>
                  <a:gd name="connsiteX144" fmla="*/ 280125 w 548337"/>
                  <a:gd name="connsiteY144" fmla="*/ 353206 h 55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8337" h="550517">
                    <a:moveTo>
                      <a:pt x="543186" y="352832"/>
                    </a:moveTo>
                    <a:cubicBezTo>
                      <a:pt x="524444" y="352810"/>
                      <a:pt x="509256" y="337622"/>
                      <a:pt x="509235" y="318881"/>
                    </a:cubicBezTo>
                    <a:cubicBezTo>
                      <a:pt x="509235" y="316035"/>
                      <a:pt x="506929" y="313729"/>
                      <a:pt x="504084" y="313729"/>
                    </a:cubicBezTo>
                    <a:cubicBezTo>
                      <a:pt x="501238" y="313729"/>
                      <a:pt x="498932" y="316035"/>
                      <a:pt x="498932" y="318881"/>
                    </a:cubicBezTo>
                    <a:cubicBezTo>
                      <a:pt x="498911" y="337622"/>
                      <a:pt x="483723" y="352810"/>
                      <a:pt x="464982" y="352832"/>
                    </a:cubicBezTo>
                    <a:cubicBezTo>
                      <a:pt x="462137" y="352832"/>
                      <a:pt x="459830" y="355138"/>
                      <a:pt x="459830" y="357984"/>
                    </a:cubicBezTo>
                    <a:cubicBezTo>
                      <a:pt x="459830" y="360829"/>
                      <a:pt x="462137" y="363135"/>
                      <a:pt x="464982" y="363135"/>
                    </a:cubicBezTo>
                    <a:cubicBezTo>
                      <a:pt x="483723" y="363156"/>
                      <a:pt x="498911" y="378344"/>
                      <a:pt x="498932" y="397086"/>
                    </a:cubicBezTo>
                    <a:cubicBezTo>
                      <a:pt x="498932" y="399931"/>
                      <a:pt x="501238" y="402237"/>
                      <a:pt x="504084" y="402237"/>
                    </a:cubicBezTo>
                    <a:cubicBezTo>
                      <a:pt x="506929" y="402237"/>
                      <a:pt x="509235" y="399931"/>
                      <a:pt x="509235" y="397086"/>
                    </a:cubicBezTo>
                    <a:cubicBezTo>
                      <a:pt x="509256" y="378344"/>
                      <a:pt x="524444" y="363156"/>
                      <a:pt x="543186" y="363135"/>
                    </a:cubicBezTo>
                    <a:cubicBezTo>
                      <a:pt x="546031" y="363135"/>
                      <a:pt x="548337" y="360829"/>
                      <a:pt x="548337" y="357984"/>
                    </a:cubicBezTo>
                    <a:cubicBezTo>
                      <a:pt x="548337" y="355138"/>
                      <a:pt x="546031" y="352832"/>
                      <a:pt x="543186" y="352832"/>
                    </a:cubicBezTo>
                    <a:close/>
                    <a:moveTo>
                      <a:pt x="504084" y="376376"/>
                    </a:moveTo>
                    <a:cubicBezTo>
                      <a:pt x="499919" y="368552"/>
                      <a:pt x="493515" y="362148"/>
                      <a:pt x="485691" y="357984"/>
                    </a:cubicBezTo>
                    <a:cubicBezTo>
                      <a:pt x="493515" y="353819"/>
                      <a:pt x="499919" y="347415"/>
                      <a:pt x="504084" y="339591"/>
                    </a:cubicBezTo>
                    <a:cubicBezTo>
                      <a:pt x="508248" y="347415"/>
                      <a:pt x="514652" y="353819"/>
                      <a:pt x="522476" y="357984"/>
                    </a:cubicBezTo>
                    <a:cubicBezTo>
                      <a:pt x="514652" y="362148"/>
                      <a:pt x="508248" y="368552"/>
                      <a:pt x="504084" y="376376"/>
                    </a:cubicBezTo>
                    <a:close/>
                    <a:moveTo>
                      <a:pt x="32765" y="110422"/>
                    </a:moveTo>
                    <a:cubicBezTo>
                      <a:pt x="51507" y="110443"/>
                      <a:pt x="66694" y="125632"/>
                      <a:pt x="66715" y="144373"/>
                    </a:cubicBezTo>
                    <a:cubicBezTo>
                      <a:pt x="66715" y="147218"/>
                      <a:pt x="69022" y="149525"/>
                      <a:pt x="71867" y="149525"/>
                    </a:cubicBezTo>
                    <a:cubicBezTo>
                      <a:pt x="74712" y="149525"/>
                      <a:pt x="77018" y="147218"/>
                      <a:pt x="77018" y="144373"/>
                    </a:cubicBezTo>
                    <a:cubicBezTo>
                      <a:pt x="77039" y="125632"/>
                      <a:pt x="92227" y="110443"/>
                      <a:pt x="110969" y="110422"/>
                    </a:cubicBezTo>
                    <a:cubicBezTo>
                      <a:pt x="113814" y="110422"/>
                      <a:pt x="116120" y="108115"/>
                      <a:pt x="116120" y="105270"/>
                    </a:cubicBezTo>
                    <a:cubicBezTo>
                      <a:pt x="116120" y="102425"/>
                      <a:pt x="113814" y="100118"/>
                      <a:pt x="110969" y="100118"/>
                    </a:cubicBezTo>
                    <a:cubicBezTo>
                      <a:pt x="92227" y="100097"/>
                      <a:pt x="77039" y="84910"/>
                      <a:pt x="77018" y="66168"/>
                    </a:cubicBezTo>
                    <a:cubicBezTo>
                      <a:pt x="77018" y="63323"/>
                      <a:pt x="74712" y="61016"/>
                      <a:pt x="71867" y="61016"/>
                    </a:cubicBezTo>
                    <a:cubicBezTo>
                      <a:pt x="69022" y="61016"/>
                      <a:pt x="66715" y="63323"/>
                      <a:pt x="66715" y="66168"/>
                    </a:cubicBezTo>
                    <a:cubicBezTo>
                      <a:pt x="66694" y="84909"/>
                      <a:pt x="51506" y="100097"/>
                      <a:pt x="32765" y="100118"/>
                    </a:cubicBezTo>
                    <a:cubicBezTo>
                      <a:pt x="29920" y="100118"/>
                      <a:pt x="27613" y="102425"/>
                      <a:pt x="27613" y="105270"/>
                    </a:cubicBezTo>
                    <a:cubicBezTo>
                      <a:pt x="27613" y="108115"/>
                      <a:pt x="29920" y="110422"/>
                      <a:pt x="32765" y="110422"/>
                    </a:cubicBezTo>
                    <a:close/>
                    <a:moveTo>
                      <a:pt x="71867" y="86877"/>
                    </a:moveTo>
                    <a:cubicBezTo>
                      <a:pt x="76032" y="94701"/>
                      <a:pt x="82435" y="101105"/>
                      <a:pt x="90259" y="105270"/>
                    </a:cubicBezTo>
                    <a:cubicBezTo>
                      <a:pt x="82435" y="109435"/>
                      <a:pt x="76032" y="115839"/>
                      <a:pt x="71867" y="123663"/>
                    </a:cubicBezTo>
                    <a:cubicBezTo>
                      <a:pt x="67702" y="115839"/>
                      <a:pt x="61298" y="109435"/>
                      <a:pt x="53474" y="105270"/>
                    </a:cubicBezTo>
                    <a:cubicBezTo>
                      <a:pt x="61298" y="101105"/>
                      <a:pt x="67702" y="94701"/>
                      <a:pt x="71867" y="86877"/>
                    </a:cubicBezTo>
                    <a:close/>
                    <a:moveTo>
                      <a:pt x="413817" y="501112"/>
                    </a:moveTo>
                    <a:cubicBezTo>
                      <a:pt x="395075" y="501091"/>
                      <a:pt x="379887" y="485904"/>
                      <a:pt x="379866" y="467162"/>
                    </a:cubicBezTo>
                    <a:cubicBezTo>
                      <a:pt x="379866" y="464317"/>
                      <a:pt x="377560" y="462010"/>
                      <a:pt x="374715" y="462010"/>
                    </a:cubicBezTo>
                    <a:cubicBezTo>
                      <a:pt x="371869" y="462010"/>
                      <a:pt x="369563" y="464317"/>
                      <a:pt x="369563" y="467162"/>
                    </a:cubicBezTo>
                    <a:cubicBezTo>
                      <a:pt x="369542" y="485903"/>
                      <a:pt x="354354" y="501091"/>
                      <a:pt x="335613" y="501112"/>
                    </a:cubicBezTo>
                    <a:cubicBezTo>
                      <a:pt x="332768" y="501112"/>
                      <a:pt x="330461" y="503419"/>
                      <a:pt x="330461" y="506264"/>
                    </a:cubicBezTo>
                    <a:cubicBezTo>
                      <a:pt x="330461" y="509109"/>
                      <a:pt x="332768" y="511416"/>
                      <a:pt x="335613" y="511416"/>
                    </a:cubicBezTo>
                    <a:cubicBezTo>
                      <a:pt x="354354" y="511437"/>
                      <a:pt x="369542" y="526625"/>
                      <a:pt x="369563" y="545366"/>
                    </a:cubicBezTo>
                    <a:cubicBezTo>
                      <a:pt x="369563" y="548211"/>
                      <a:pt x="371869" y="550518"/>
                      <a:pt x="374715" y="550518"/>
                    </a:cubicBezTo>
                    <a:cubicBezTo>
                      <a:pt x="377560" y="550518"/>
                      <a:pt x="379866" y="548211"/>
                      <a:pt x="379866" y="545366"/>
                    </a:cubicBezTo>
                    <a:cubicBezTo>
                      <a:pt x="379887" y="526624"/>
                      <a:pt x="395075" y="511437"/>
                      <a:pt x="413817" y="511416"/>
                    </a:cubicBezTo>
                    <a:cubicBezTo>
                      <a:pt x="416662" y="511416"/>
                      <a:pt x="418968" y="509109"/>
                      <a:pt x="418968" y="506264"/>
                    </a:cubicBezTo>
                    <a:cubicBezTo>
                      <a:pt x="418968" y="503419"/>
                      <a:pt x="416662" y="501112"/>
                      <a:pt x="413817" y="501112"/>
                    </a:cubicBezTo>
                    <a:close/>
                    <a:moveTo>
                      <a:pt x="374715" y="524657"/>
                    </a:moveTo>
                    <a:cubicBezTo>
                      <a:pt x="370550" y="516833"/>
                      <a:pt x="364146" y="510429"/>
                      <a:pt x="356322" y="506264"/>
                    </a:cubicBezTo>
                    <a:cubicBezTo>
                      <a:pt x="364146" y="502099"/>
                      <a:pt x="370550" y="495695"/>
                      <a:pt x="374715" y="487872"/>
                    </a:cubicBezTo>
                    <a:cubicBezTo>
                      <a:pt x="378879" y="495695"/>
                      <a:pt x="385283" y="502099"/>
                      <a:pt x="393107" y="506264"/>
                    </a:cubicBezTo>
                    <a:cubicBezTo>
                      <a:pt x="385283" y="510429"/>
                      <a:pt x="378879" y="516832"/>
                      <a:pt x="374714" y="524657"/>
                    </a:cubicBezTo>
                    <a:close/>
                    <a:moveTo>
                      <a:pt x="493561" y="172595"/>
                    </a:moveTo>
                    <a:lnTo>
                      <a:pt x="457450" y="287115"/>
                    </a:lnTo>
                    <a:cubicBezTo>
                      <a:pt x="455759" y="292457"/>
                      <a:pt x="452811" y="297315"/>
                      <a:pt x="448852" y="301280"/>
                    </a:cubicBezTo>
                    <a:lnTo>
                      <a:pt x="229350" y="520782"/>
                    </a:lnTo>
                    <a:cubicBezTo>
                      <a:pt x="213224" y="536910"/>
                      <a:pt x="187076" y="536912"/>
                      <a:pt x="170947" y="520786"/>
                    </a:cubicBezTo>
                    <a:cubicBezTo>
                      <a:pt x="170945" y="520785"/>
                      <a:pt x="170944" y="520783"/>
                      <a:pt x="170942" y="520782"/>
                    </a:cubicBezTo>
                    <a:lnTo>
                      <a:pt x="12099" y="361940"/>
                    </a:lnTo>
                    <a:cubicBezTo>
                      <a:pt x="-4030" y="345815"/>
                      <a:pt x="-4033" y="319668"/>
                      <a:pt x="12092" y="303538"/>
                    </a:cubicBezTo>
                    <a:cubicBezTo>
                      <a:pt x="12094" y="303536"/>
                      <a:pt x="12097" y="303534"/>
                      <a:pt x="12099" y="303532"/>
                    </a:cubicBezTo>
                    <a:lnTo>
                      <a:pt x="231601" y="84029"/>
                    </a:lnTo>
                    <a:cubicBezTo>
                      <a:pt x="235567" y="80070"/>
                      <a:pt x="240427" y="77122"/>
                      <a:pt x="245770" y="75432"/>
                    </a:cubicBezTo>
                    <a:lnTo>
                      <a:pt x="360284" y="39321"/>
                    </a:lnTo>
                    <a:cubicBezTo>
                      <a:pt x="372680" y="35385"/>
                      <a:pt x="386236" y="38701"/>
                      <a:pt x="395414" y="47916"/>
                    </a:cubicBezTo>
                    <a:lnTo>
                      <a:pt x="436916" y="89420"/>
                    </a:lnTo>
                    <a:lnTo>
                      <a:pt x="526235" y="1481"/>
                    </a:lnTo>
                    <a:cubicBezTo>
                      <a:pt x="528263" y="-515"/>
                      <a:pt x="531525" y="-490"/>
                      <a:pt x="533521" y="1537"/>
                    </a:cubicBezTo>
                    <a:cubicBezTo>
                      <a:pt x="535517" y="3565"/>
                      <a:pt x="535492" y="6827"/>
                      <a:pt x="533464" y="8823"/>
                    </a:cubicBezTo>
                    <a:lnTo>
                      <a:pt x="396228" y="143937"/>
                    </a:lnTo>
                    <a:cubicBezTo>
                      <a:pt x="389153" y="150857"/>
                      <a:pt x="378832" y="153298"/>
                      <a:pt x="369406" y="150281"/>
                    </a:cubicBezTo>
                    <a:cubicBezTo>
                      <a:pt x="362076" y="148000"/>
                      <a:pt x="354088" y="150151"/>
                      <a:pt x="348896" y="155806"/>
                    </a:cubicBezTo>
                    <a:cubicBezTo>
                      <a:pt x="341981" y="163505"/>
                      <a:pt x="341981" y="175178"/>
                      <a:pt x="348896" y="182877"/>
                    </a:cubicBezTo>
                    <a:cubicBezTo>
                      <a:pt x="352571" y="186876"/>
                      <a:pt x="357728" y="189190"/>
                      <a:pt x="363158" y="189276"/>
                    </a:cubicBezTo>
                    <a:cubicBezTo>
                      <a:pt x="368586" y="189431"/>
                      <a:pt x="373833" y="187316"/>
                      <a:pt x="377637" y="183441"/>
                    </a:cubicBezTo>
                    <a:cubicBezTo>
                      <a:pt x="381329" y="179766"/>
                      <a:pt x="383426" y="174785"/>
                      <a:pt x="383475" y="169576"/>
                    </a:cubicBezTo>
                    <a:cubicBezTo>
                      <a:pt x="383508" y="166754"/>
                      <a:pt x="385805" y="164484"/>
                      <a:pt x="388627" y="164483"/>
                    </a:cubicBezTo>
                    <a:lnTo>
                      <a:pt x="388687" y="164483"/>
                    </a:lnTo>
                    <a:cubicBezTo>
                      <a:pt x="391532" y="164516"/>
                      <a:pt x="393811" y="166849"/>
                      <a:pt x="393778" y="169694"/>
                    </a:cubicBezTo>
                    <a:cubicBezTo>
                      <a:pt x="393584" y="186250"/>
                      <a:pt x="380113" y="199572"/>
                      <a:pt x="363555" y="199583"/>
                    </a:cubicBezTo>
                    <a:cubicBezTo>
                      <a:pt x="363357" y="199583"/>
                      <a:pt x="363161" y="199581"/>
                      <a:pt x="362963" y="199577"/>
                    </a:cubicBezTo>
                    <a:cubicBezTo>
                      <a:pt x="354730" y="199448"/>
                      <a:pt x="346912" y="195942"/>
                      <a:pt x="341341" y="189880"/>
                    </a:cubicBezTo>
                    <a:cubicBezTo>
                      <a:pt x="329997" y="177618"/>
                      <a:pt x="330742" y="158482"/>
                      <a:pt x="343004" y="147138"/>
                    </a:cubicBezTo>
                    <a:cubicBezTo>
                      <a:pt x="350916" y="139819"/>
                      <a:pt x="362126" y="137264"/>
                      <a:pt x="372429" y="140430"/>
                    </a:cubicBezTo>
                    <a:cubicBezTo>
                      <a:pt x="378223" y="142323"/>
                      <a:pt x="384589" y="140858"/>
                      <a:pt x="388972" y="136623"/>
                    </a:cubicBezTo>
                    <a:lnTo>
                      <a:pt x="429575" y="96647"/>
                    </a:lnTo>
                    <a:lnTo>
                      <a:pt x="388128" y="55201"/>
                    </a:lnTo>
                    <a:cubicBezTo>
                      <a:pt x="381662" y="48711"/>
                      <a:pt x="372114" y="46375"/>
                      <a:pt x="363382" y="49147"/>
                    </a:cubicBezTo>
                    <a:lnTo>
                      <a:pt x="248866" y="85259"/>
                    </a:lnTo>
                    <a:cubicBezTo>
                      <a:pt x="245102" y="86450"/>
                      <a:pt x="241679" y="88526"/>
                      <a:pt x="238884" y="91314"/>
                    </a:cubicBezTo>
                    <a:lnTo>
                      <a:pt x="19383" y="310816"/>
                    </a:lnTo>
                    <a:cubicBezTo>
                      <a:pt x="7277" y="322920"/>
                      <a:pt x="7275" y="342546"/>
                      <a:pt x="19379" y="354652"/>
                    </a:cubicBezTo>
                    <a:cubicBezTo>
                      <a:pt x="19380" y="354653"/>
                      <a:pt x="19382" y="354654"/>
                      <a:pt x="19383" y="354656"/>
                    </a:cubicBezTo>
                    <a:lnTo>
                      <a:pt x="178226" y="513497"/>
                    </a:lnTo>
                    <a:cubicBezTo>
                      <a:pt x="190331" y="525603"/>
                      <a:pt x="209958" y="525604"/>
                      <a:pt x="222064" y="513498"/>
                    </a:cubicBezTo>
                    <a:cubicBezTo>
                      <a:pt x="222064" y="513498"/>
                      <a:pt x="222065" y="513497"/>
                      <a:pt x="222065" y="513497"/>
                    </a:cubicBezTo>
                    <a:lnTo>
                      <a:pt x="441567" y="293994"/>
                    </a:lnTo>
                    <a:cubicBezTo>
                      <a:pt x="444355" y="291201"/>
                      <a:pt x="446432" y="287779"/>
                      <a:pt x="447624" y="284016"/>
                    </a:cubicBezTo>
                    <a:lnTo>
                      <a:pt x="483735" y="169497"/>
                    </a:lnTo>
                    <a:cubicBezTo>
                      <a:pt x="486506" y="160765"/>
                      <a:pt x="484169" y="151216"/>
                      <a:pt x="477678" y="144751"/>
                    </a:cubicBezTo>
                    <a:lnTo>
                      <a:pt x="455160" y="122232"/>
                    </a:lnTo>
                    <a:cubicBezTo>
                      <a:pt x="453120" y="120249"/>
                      <a:pt x="453075" y="116988"/>
                      <a:pt x="455058" y="114948"/>
                    </a:cubicBezTo>
                    <a:cubicBezTo>
                      <a:pt x="457041" y="112908"/>
                      <a:pt x="460303" y="112862"/>
                      <a:pt x="462343" y="114846"/>
                    </a:cubicBezTo>
                    <a:cubicBezTo>
                      <a:pt x="462377" y="114879"/>
                      <a:pt x="462411" y="114913"/>
                      <a:pt x="462445" y="114948"/>
                    </a:cubicBezTo>
                    <a:lnTo>
                      <a:pt x="484963" y="137466"/>
                    </a:lnTo>
                    <a:cubicBezTo>
                      <a:pt x="494178" y="146643"/>
                      <a:pt x="497495" y="160199"/>
                      <a:pt x="493559" y="172595"/>
                    </a:cubicBezTo>
                    <a:close/>
                    <a:moveTo>
                      <a:pt x="280126" y="353206"/>
                    </a:moveTo>
                    <a:cubicBezTo>
                      <a:pt x="286939" y="346379"/>
                      <a:pt x="290657" y="337058"/>
                      <a:pt x="290411" y="327417"/>
                    </a:cubicBezTo>
                    <a:cubicBezTo>
                      <a:pt x="290283" y="318930"/>
                      <a:pt x="286633" y="310878"/>
                      <a:pt x="280335" y="305188"/>
                    </a:cubicBezTo>
                    <a:cubicBezTo>
                      <a:pt x="265474" y="291901"/>
                      <a:pt x="247448" y="299183"/>
                      <a:pt x="234285" y="304500"/>
                    </a:cubicBezTo>
                    <a:cubicBezTo>
                      <a:pt x="232799" y="305101"/>
                      <a:pt x="231397" y="305666"/>
                      <a:pt x="230102" y="306160"/>
                    </a:cubicBezTo>
                    <a:cubicBezTo>
                      <a:pt x="228449" y="306790"/>
                      <a:pt x="226659" y="307565"/>
                      <a:pt x="224742" y="308390"/>
                    </a:cubicBezTo>
                    <a:cubicBezTo>
                      <a:pt x="211818" y="313958"/>
                      <a:pt x="190185" y="323275"/>
                      <a:pt x="169385" y="305239"/>
                    </a:cubicBezTo>
                    <a:cubicBezTo>
                      <a:pt x="160951" y="297866"/>
                      <a:pt x="156002" y="287289"/>
                      <a:pt x="155747" y="276090"/>
                    </a:cubicBezTo>
                    <a:cubicBezTo>
                      <a:pt x="155380" y="264862"/>
                      <a:pt x="159156" y="253891"/>
                      <a:pt x="166356" y="245268"/>
                    </a:cubicBezTo>
                    <a:lnTo>
                      <a:pt x="151856" y="230770"/>
                    </a:lnTo>
                    <a:cubicBezTo>
                      <a:pt x="149875" y="228727"/>
                      <a:pt x="149924" y="225466"/>
                      <a:pt x="151966" y="223485"/>
                    </a:cubicBezTo>
                    <a:cubicBezTo>
                      <a:pt x="153965" y="221547"/>
                      <a:pt x="157142" y="221547"/>
                      <a:pt x="159140" y="223485"/>
                    </a:cubicBezTo>
                    <a:lnTo>
                      <a:pt x="173825" y="238168"/>
                    </a:lnTo>
                    <a:cubicBezTo>
                      <a:pt x="191476" y="224815"/>
                      <a:pt x="216273" y="226537"/>
                      <a:pt x="231909" y="242202"/>
                    </a:cubicBezTo>
                    <a:cubicBezTo>
                      <a:pt x="233948" y="244186"/>
                      <a:pt x="233994" y="247447"/>
                      <a:pt x="232011" y="249487"/>
                    </a:cubicBezTo>
                    <a:cubicBezTo>
                      <a:pt x="230027" y="251527"/>
                      <a:pt x="226766" y="251572"/>
                      <a:pt x="224726" y="249589"/>
                    </a:cubicBezTo>
                    <a:cubicBezTo>
                      <a:pt x="224691" y="249555"/>
                      <a:pt x="224657" y="249521"/>
                      <a:pt x="224624" y="249487"/>
                    </a:cubicBezTo>
                    <a:cubicBezTo>
                      <a:pt x="211784" y="236624"/>
                      <a:pt x="191102" y="236124"/>
                      <a:pt x="177656" y="248351"/>
                    </a:cubicBezTo>
                    <a:cubicBezTo>
                      <a:pt x="177306" y="248856"/>
                      <a:pt x="176849" y="249277"/>
                      <a:pt x="176316" y="249583"/>
                    </a:cubicBezTo>
                    <a:cubicBezTo>
                      <a:pt x="169440" y="256510"/>
                      <a:pt x="165723" y="265965"/>
                      <a:pt x="166041" y="275721"/>
                    </a:cubicBezTo>
                    <a:cubicBezTo>
                      <a:pt x="166209" y="284060"/>
                      <a:pt x="169872" y="291944"/>
                      <a:pt x="176135" y="297451"/>
                    </a:cubicBezTo>
                    <a:cubicBezTo>
                      <a:pt x="192043" y="311249"/>
                      <a:pt x="207912" y="304416"/>
                      <a:pt x="220663" y="298924"/>
                    </a:cubicBezTo>
                    <a:cubicBezTo>
                      <a:pt x="222724" y="298038"/>
                      <a:pt x="224653" y="297209"/>
                      <a:pt x="226428" y="296531"/>
                    </a:cubicBezTo>
                    <a:cubicBezTo>
                      <a:pt x="227669" y="296058"/>
                      <a:pt x="229004" y="295519"/>
                      <a:pt x="230425" y="294944"/>
                    </a:cubicBezTo>
                    <a:cubicBezTo>
                      <a:pt x="244313" y="289334"/>
                      <a:pt x="267558" y="279942"/>
                      <a:pt x="287201" y="297504"/>
                    </a:cubicBezTo>
                    <a:cubicBezTo>
                      <a:pt x="295622" y="305074"/>
                      <a:pt x="300516" y="315805"/>
                      <a:pt x="300711" y="327127"/>
                    </a:cubicBezTo>
                    <a:cubicBezTo>
                      <a:pt x="300960" y="337454"/>
                      <a:pt x="297691" y="347559"/>
                      <a:pt x="291440" y="355782"/>
                    </a:cubicBezTo>
                    <a:lnTo>
                      <a:pt x="306380" y="370724"/>
                    </a:lnTo>
                    <a:cubicBezTo>
                      <a:pt x="308422" y="372705"/>
                      <a:pt x="308472" y="375966"/>
                      <a:pt x="306491" y="378008"/>
                    </a:cubicBezTo>
                    <a:cubicBezTo>
                      <a:pt x="304510" y="380051"/>
                      <a:pt x="301248" y="380100"/>
                      <a:pt x="299206" y="378119"/>
                    </a:cubicBezTo>
                    <a:cubicBezTo>
                      <a:pt x="299169" y="378083"/>
                      <a:pt x="299132" y="378046"/>
                      <a:pt x="299095" y="378008"/>
                    </a:cubicBezTo>
                    <a:lnTo>
                      <a:pt x="284346" y="363257"/>
                    </a:lnTo>
                    <a:cubicBezTo>
                      <a:pt x="266703" y="377875"/>
                      <a:pt x="240837" y="376677"/>
                      <a:pt x="224622" y="360490"/>
                    </a:cubicBezTo>
                    <a:cubicBezTo>
                      <a:pt x="222584" y="358504"/>
                      <a:pt x="222543" y="355242"/>
                      <a:pt x="224529" y="353205"/>
                    </a:cubicBezTo>
                    <a:cubicBezTo>
                      <a:pt x="226515" y="351168"/>
                      <a:pt x="229777" y="351127"/>
                      <a:pt x="231814" y="353113"/>
                    </a:cubicBezTo>
                    <a:cubicBezTo>
                      <a:pt x="231845" y="353143"/>
                      <a:pt x="231876" y="353174"/>
                      <a:pt x="231906" y="353205"/>
                    </a:cubicBezTo>
                    <a:cubicBezTo>
                      <a:pt x="245231" y="366498"/>
                      <a:pt x="266800" y="366499"/>
                      <a:pt x="280125" y="353206"/>
                    </a:cubicBezTo>
                    <a:close/>
                  </a:path>
                </a:pathLst>
              </a:custGeom>
              <a:grpFill/>
              <a:ln w="2570" cap="flat">
                <a:noFill/>
                <a:prstDash val="solid"/>
                <a:miter/>
              </a:ln>
            </p:spPr>
            <p:txBody>
              <a:bodyPr rtlCol="0" anchor="ctr"/>
              <a:lstStyle/>
              <a:p>
                <a:endParaRPr lang="en-US" dirty="0">
                  <a:latin typeface="Helvetica" panose="020B0604020202020204" pitchFamily="34" charset="0"/>
                  <a:cs typeface="Helvetica" panose="020B0604020202020204" pitchFamily="34" charset="0"/>
                </a:endParaRPr>
              </a:p>
            </p:txBody>
          </p:sp>
        </p:grpSp>
        <p:sp>
          <p:nvSpPr>
            <p:cNvPr id="10" name="TextBox 9">
              <a:extLst>
                <a:ext uri="{FF2B5EF4-FFF2-40B4-BE49-F238E27FC236}">
                  <a16:creationId xmlns:a16="http://schemas.microsoft.com/office/drawing/2014/main" id="{B24266DA-5618-43D6-BF12-53DA3AF7999D}"/>
                </a:ext>
              </a:extLst>
            </p:cNvPr>
            <p:cNvSpPr txBox="1"/>
            <p:nvPr/>
          </p:nvSpPr>
          <p:spPr>
            <a:xfrm>
              <a:off x="4868768" y="3582976"/>
              <a:ext cx="3417982" cy="1112401"/>
            </a:xfrm>
            <a:prstGeom prst="rect">
              <a:avLst/>
            </a:prstGeom>
          </p:spPr>
          <p:txBody>
            <a:bodyPr wrap="square" lIns="0" tIns="0" rIns="0" bIns="0" rtlCol="0" anchor="t">
              <a:noAutofit/>
            </a:bodyPr>
            <a:lstStyle>
              <a:defPPr>
                <a:defRPr lang="en-US"/>
              </a:defPPr>
              <a:lvl1pPr algn="ctr">
                <a:defRPr sz="1600">
                  <a:solidFill>
                    <a:srgbClr val="202020"/>
                  </a:solidFill>
                  <a:effectLst/>
                  <a:latin typeface="Helvetica" panose="020B0604020202020204" pitchFamily="34" charset="0"/>
                  <a:ea typeface="Calibri" panose="020F0502020204030204" pitchFamily="34" charset="0"/>
                  <a:cs typeface="Helvetica" panose="020B0604020202020204" pitchFamily="34" charset="0"/>
                </a:defRPr>
              </a:lvl1pPr>
            </a:lstStyle>
            <a:p>
              <a:pPr algn="l"/>
              <a:r>
                <a:rPr lang="en-US" dirty="0"/>
                <a:t>DOAS Finance uses these premiums to pay the Flexible Benefit vendors’ premiums due based on reports from </a:t>
              </a:r>
              <a:br>
                <a:rPr lang="en-US" dirty="0"/>
              </a:br>
              <a:r>
                <a:rPr lang="en-US" dirty="0"/>
                <a:t>Alight Solutions, the GaBreeze Benefits System administrator.</a:t>
              </a:r>
            </a:p>
          </p:txBody>
        </p:sp>
        <p:grpSp>
          <p:nvGrpSpPr>
            <p:cNvPr id="11" name="Graphic 71">
              <a:extLst>
                <a:ext uri="{FF2B5EF4-FFF2-40B4-BE49-F238E27FC236}">
                  <a16:creationId xmlns:a16="http://schemas.microsoft.com/office/drawing/2014/main" id="{DEDE2259-B27A-4CA8-BDE8-41B27488C17B}"/>
                </a:ext>
              </a:extLst>
            </p:cNvPr>
            <p:cNvGrpSpPr>
              <a:grpSpLocks noChangeAspect="1"/>
            </p:cNvGrpSpPr>
            <p:nvPr/>
          </p:nvGrpSpPr>
          <p:grpSpPr>
            <a:xfrm>
              <a:off x="3616652" y="1646441"/>
              <a:ext cx="1097280" cy="779365"/>
              <a:chOff x="471004" y="3209305"/>
              <a:chExt cx="574151" cy="484461"/>
            </a:xfrm>
            <a:solidFill>
              <a:schemeClr val="tx1"/>
            </a:solidFill>
          </p:grpSpPr>
          <p:sp>
            <p:nvSpPr>
              <p:cNvPr id="12" name="Freeform 185">
                <a:extLst>
                  <a:ext uri="{FF2B5EF4-FFF2-40B4-BE49-F238E27FC236}">
                    <a16:creationId xmlns:a16="http://schemas.microsoft.com/office/drawing/2014/main" id="{0E52E530-B3B5-439D-B33E-0105D72CBFA4}"/>
                  </a:ext>
                </a:extLst>
              </p:cNvPr>
              <p:cNvSpPr/>
              <p:nvPr/>
            </p:nvSpPr>
            <p:spPr>
              <a:xfrm>
                <a:off x="608713" y="3218880"/>
                <a:ext cx="310427" cy="474054"/>
              </a:xfrm>
              <a:custGeom>
                <a:avLst/>
                <a:gdLst>
                  <a:gd name="connsiteX0" fmla="*/ 184623 w 310427"/>
                  <a:gd name="connsiteY0" fmla="*/ 188785 h 474054"/>
                  <a:gd name="connsiteX1" fmla="*/ 261733 w 310427"/>
                  <a:gd name="connsiteY1" fmla="*/ 212356 h 474054"/>
                  <a:gd name="connsiteX2" fmla="*/ 310427 w 310427"/>
                  <a:gd name="connsiteY2" fmla="*/ 278158 h 474054"/>
                  <a:gd name="connsiteX3" fmla="*/ 310427 w 310427"/>
                  <a:gd name="connsiteY3" fmla="*/ 442824 h 474054"/>
                  <a:gd name="connsiteX4" fmla="*/ 279197 w 310427"/>
                  <a:gd name="connsiteY4" fmla="*/ 474054 h 474054"/>
                  <a:gd name="connsiteX5" fmla="*/ 31231 w 310427"/>
                  <a:gd name="connsiteY5" fmla="*/ 474054 h 474054"/>
                  <a:gd name="connsiteX6" fmla="*/ 0 w 310427"/>
                  <a:gd name="connsiteY6" fmla="*/ 442824 h 474054"/>
                  <a:gd name="connsiteX7" fmla="*/ 0 w 310427"/>
                  <a:gd name="connsiteY7" fmla="*/ 278345 h 474054"/>
                  <a:gd name="connsiteX8" fmla="*/ 48923 w 310427"/>
                  <a:gd name="connsiteY8" fmla="*/ 212473 h 474054"/>
                  <a:gd name="connsiteX9" fmla="*/ 127706 w 310427"/>
                  <a:gd name="connsiteY9" fmla="*/ 188691 h 474054"/>
                  <a:gd name="connsiteX10" fmla="*/ 138203 w 310427"/>
                  <a:gd name="connsiteY10" fmla="*/ 174556 h 474054"/>
                  <a:gd name="connsiteX11" fmla="*/ 138203 w 310427"/>
                  <a:gd name="connsiteY11" fmla="*/ 173862 h 474054"/>
                  <a:gd name="connsiteX12" fmla="*/ 128174 w 310427"/>
                  <a:gd name="connsiteY12" fmla="*/ 159879 h 474054"/>
                  <a:gd name="connsiteX13" fmla="*/ 78715 w 310427"/>
                  <a:gd name="connsiteY13" fmla="*/ 54391 h 474054"/>
                  <a:gd name="connsiteX14" fmla="*/ 184203 w 310427"/>
                  <a:gd name="connsiteY14" fmla="*/ 4932 h 474054"/>
                  <a:gd name="connsiteX15" fmla="*/ 233662 w 310427"/>
                  <a:gd name="connsiteY15" fmla="*/ 110420 h 474054"/>
                  <a:gd name="connsiteX16" fmla="*/ 184212 w 310427"/>
                  <a:gd name="connsiteY16" fmla="*/ 159876 h 474054"/>
                  <a:gd name="connsiteX17" fmla="*/ 174174 w 310427"/>
                  <a:gd name="connsiteY17" fmla="*/ 173864 h 474054"/>
                  <a:gd name="connsiteX18" fmla="*/ 174174 w 310427"/>
                  <a:gd name="connsiteY18" fmla="*/ 174664 h 474054"/>
                  <a:gd name="connsiteX19" fmla="*/ 184623 w 310427"/>
                  <a:gd name="connsiteY19" fmla="*/ 188785 h 4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427" h="474054">
                    <a:moveTo>
                      <a:pt x="184623" y="188785"/>
                    </a:moveTo>
                    <a:lnTo>
                      <a:pt x="261733" y="212356"/>
                    </a:lnTo>
                    <a:cubicBezTo>
                      <a:pt x="290666" y="221200"/>
                      <a:pt x="310427" y="247904"/>
                      <a:pt x="310427" y="278158"/>
                    </a:cubicBezTo>
                    <a:lnTo>
                      <a:pt x="310427" y="442824"/>
                    </a:lnTo>
                    <a:cubicBezTo>
                      <a:pt x="310427" y="460072"/>
                      <a:pt x="296445" y="474054"/>
                      <a:pt x="279197" y="474054"/>
                    </a:cubicBezTo>
                    <a:lnTo>
                      <a:pt x="31231" y="474054"/>
                    </a:lnTo>
                    <a:cubicBezTo>
                      <a:pt x="13983" y="474054"/>
                      <a:pt x="0" y="460072"/>
                      <a:pt x="0" y="442824"/>
                    </a:cubicBezTo>
                    <a:lnTo>
                      <a:pt x="0" y="278345"/>
                    </a:lnTo>
                    <a:cubicBezTo>
                      <a:pt x="0" y="248002"/>
                      <a:pt x="19875" y="221241"/>
                      <a:pt x="48923" y="212473"/>
                    </a:cubicBezTo>
                    <a:lnTo>
                      <a:pt x="127706" y="188691"/>
                    </a:lnTo>
                    <a:cubicBezTo>
                      <a:pt x="133939" y="186810"/>
                      <a:pt x="138204" y="181067"/>
                      <a:pt x="138203" y="174556"/>
                    </a:cubicBezTo>
                    <a:lnTo>
                      <a:pt x="138203" y="173862"/>
                    </a:lnTo>
                    <a:cubicBezTo>
                      <a:pt x="138150" y="167550"/>
                      <a:pt x="134136" y="161953"/>
                      <a:pt x="128174" y="159879"/>
                    </a:cubicBezTo>
                    <a:cubicBezTo>
                      <a:pt x="85387" y="144408"/>
                      <a:pt x="63243" y="97179"/>
                      <a:pt x="78715" y="54391"/>
                    </a:cubicBezTo>
                    <a:cubicBezTo>
                      <a:pt x="94187" y="11604"/>
                      <a:pt x="141415" y="-10540"/>
                      <a:pt x="184203" y="4932"/>
                    </a:cubicBezTo>
                    <a:cubicBezTo>
                      <a:pt x="226991" y="20404"/>
                      <a:pt x="249134" y="67632"/>
                      <a:pt x="233662" y="110420"/>
                    </a:cubicBezTo>
                    <a:cubicBezTo>
                      <a:pt x="225342" y="133431"/>
                      <a:pt x="207222" y="151553"/>
                      <a:pt x="184212" y="159876"/>
                    </a:cubicBezTo>
                    <a:cubicBezTo>
                      <a:pt x="178247" y="161950"/>
                      <a:pt x="174229" y="167549"/>
                      <a:pt x="174174" y="173864"/>
                    </a:cubicBezTo>
                    <a:lnTo>
                      <a:pt x="174174" y="174664"/>
                    </a:lnTo>
                    <a:cubicBezTo>
                      <a:pt x="174174" y="181156"/>
                      <a:pt x="178414" y="186887"/>
                      <a:pt x="184623" y="188785"/>
                    </a:cubicBezTo>
                    <a:close/>
                  </a:path>
                </a:pathLst>
              </a:custGeom>
              <a:solidFill>
                <a:schemeClr val="accent4"/>
              </a:solidFill>
              <a:ln w="2576" cap="flat">
                <a:noFill/>
                <a:prstDash val="solid"/>
                <a:miter/>
              </a:ln>
            </p:spPr>
            <p:txBody>
              <a:bodyPr rtlCol="0" anchor="ctr"/>
              <a:lstStyle/>
              <a:p>
                <a:endParaRPr lang="en-US" dirty="0">
                  <a:latin typeface="Helvetica" panose="020B0604020202020204" pitchFamily="34" charset="0"/>
                  <a:cs typeface="Helvetica" panose="020B0604020202020204" pitchFamily="34" charset="0"/>
                </a:endParaRPr>
              </a:p>
            </p:txBody>
          </p:sp>
          <p:sp>
            <p:nvSpPr>
              <p:cNvPr id="13" name="Freeform 186">
                <a:extLst>
                  <a:ext uri="{FF2B5EF4-FFF2-40B4-BE49-F238E27FC236}">
                    <a16:creationId xmlns:a16="http://schemas.microsoft.com/office/drawing/2014/main" id="{86D29D84-B455-4C01-B992-77423D001DE9}"/>
                  </a:ext>
                </a:extLst>
              </p:cNvPr>
              <p:cNvSpPr/>
              <p:nvPr/>
            </p:nvSpPr>
            <p:spPr>
              <a:xfrm>
                <a:off x="471004" y="3209305"/>
                <a:ext cx="574151" cy="484461"/>
              </a:xfrm>
              <a:custGeom>
                <a:avLst/>
                <a:gdLst>
                  <a:gd name="connsiteX0" fmla="*/ 395118 w 574151"/>
                  <a:gd name="connsiteY0" fmla="*/ 212579 h 484461"/>
                  <a:gd name="connsiteX1" fmla="*/ 318009 w 574151"/>
                  <a:gd name="connsiteY1" fmla="*/ 189007 h 484461"/>
                  <a:gd name="connsiteX2" fmla="*/ 311244 w 574151"/>
                  <a:gd name="connsiteY2" fmla="*/ 179866 h 484461"/>
                  <a:gd name="connsiteX3" fmla="*/ 311244 w 574151"/>
                  <a:gd name="connsiteY3" fmla="*/ 179066 h 484461"/>
                  <a:gd name="connsiteX4" fmla="*/ 317846 w 574151"/>
                  <a:gd name="connsiteY4" fmla="*/ 169974 h 484461"/>
                  <a:gd name="connsiteX5" fmla="*/ 370416 w 574151"/>
                  <a:gd name="connsiteY5" fmla="*/ 57816 h 484461"/>
                  <a:gd name="connsiteX6" fmla="*/ 258258 w 574151"/>
                  <a:gd name="connsiteY6" fmla="*/ 5247 h 484461"/>
                  <a:gd name="connsiteX7" fmla="*/ 205688 w 574151"/>
                  <a:gd name="connsiteY7" fmla="*/ 117405 h 484461"/>
                  <a:gd name="connsiteX8" fmla="*/ 258268 w 574151"/>
                  <a:gd name="connsiteY8" fmla="*/ 169978 h 484461"/>
                  <a:gd name="connsiteX9" fmla="*/ 264860 w 574151"/>
                  <a:gd name="connsiteY9" fmla="*/ 179064 h 484461"/>
                  <a:gd name="connsiteX10" fmla="*/ 264860 w 574151"/>
                  <a:gd name="connsiteY10" fmla="*/ 179758 h 484461"/>
                  <a:gd name="connsiteX11" fmla="*/ 258063 w 574151"/>
                  <a:gd name="connsiteY11" fmla="*/ 188907 h 484461"/>
                  <a:gd name="connsiteX12" fmla="*/ 179280 w 574151"/>
                  <a:gd name="connsiteY12" fmla="*/ 212689 h 484461"/>
                  <a:gd name="connsiteX13" fmla="*/ 126655 w 574151"/>
                  <a:gd name="connsiteY13" fmla="*/ 283546 h 484461"/>
                  <a:gd name="connsiteX14" fmla="*/ 126655 w 574151"/>
                  <a:gd name="connsiteY14" fmla="*/ 448024 h 484461"/>
                  <a:gd name="connsiteX15" fmla="*/ 163094 w 574151"/>
                  <a:gd name="connsiteY15" fmla="*/ 484462 h 484461"/>
                  <a:gd name="connsiteX16" fmla="*/ 411058 w 574151"/>
                  <a:gd name="connsiteY16" fmla="*/ 484462 h 484461"/>
                  <a:gd name="connsiteX17" fmla="*/ 447496 w 574151"/>
                  <a:gd name="connsiteY17" fmla="*/ 448024 h 484461"/>
                  <a:gd name="connsiteX18" fmla="*/ 447496 w 574151"/>
                  <a:gd name="connsiteY18" fmla="*/ 283359 h 484461"/>
                  <a:gd name="connsiteX19" fmla="*/ 395118 w 574151"/>
                  <a:gd name="connsiteY19" fmla="*/ 212579 h 484461"/>
                  <a:gd name="connsiteX20" fmla="*/ 437083 w 574151"/>
                  <a:gd name="connsiteY20" fmla="*/ 448024 h 484461"/>
                  <a:gd name="connsiteX21" fmla="*/ 411058 w 574151"/>
                  <a:gd name="connsiteY21" fmla="*/ 474049 h 484461"/>
                  <a:gd name="connsiteX22" fmla="*/ 163094 w 574151"/>
                  <a:gd name="connsiteY22" fmla="*/ 474049 h 484461"/>
                  <a:gd name="connsiteX23" fmla="*/ 137068 w 574151"/>
                  <a:gd name="connsiteY23" fmla="*/ 448024 h 484461"/>
                  <a:gd name="connsiteX24" fmla="*/ 137068 w 574151"/>
                  <a:gd name="connsiteY24" fmla="*/ 283546 h 484461"/>
                  <a:gd name="connsiteX25" fmla="*/ 182290 w 574151"/>
                  <a:gd name="connsiteY25" fmla="*/ 222658 h 484461"/>
                  <a:gd name="connsiteX26" fmla="*/ 261072 w 574151"/>
                  <a:gd name="connsiteY26" fmla="*/ 198877 h 484461"/>
                  <a:gd name="connsiteX27" fmla="*/ 275273 w 574151"/>
                  <a:gd name="connsiteY27" fmla="*/ 179759 h 484461"/>
                  <a:gd name="connsiteX28" fmla="*/ 275273 w 574151"/>
                  <a:gd name="connsiteY28" fmla="*/ 179065 h 484461"/>
                  <a:gd name="connsiteX29" fmla="*/ 261807 w 574151"/>
                  <a:gd name="connsiteY29" fmla="*/ 160186 h 484461"/>
                  <a:gd name="connsiteX30" fmla="*/ 215477 w 574151"/>
                  <a:gd name="connsiteY30" fmla="*/ 61370 h 484461"/>
                  <a:gd name="connsiteX31" fmla="*/ 235446 w 574151"/>
                  <a:gd name="connsiteY31" fmla="*/ 31147 h 484461"/>
                  <a:gd name="connsiteX32" fmla="*/ 287995 w 574151"/>
                  <a:gd name="connsiteY32" fmla="*/ 10437 h 484461"/>
                  <a:gd name="connsiteX33" fmla="*/ 293651 w 574151"/>
                  <a:gd name="connsiteY33" fmla="*/ 10636 h 484461"/>
                  <a:gd name="connsiteX34" fmla="*/ 365026 w 574151"/>
                  <a:gd name="connsiteY34" fmla="*/ 93205 h 484461"/>
                  <a:gd name="connsiteX35" fmla="*/ 314302 w 574151"/>
                  <a:gd name="connsiteY35" fmla="*/ 160182 h 484461"/>
                  <a:gd name="connsiteX36" fmla="*/ 300831 w 574151"/>
                  <a:gd name="connsiteY36" fmla="*/ 179066 h 484461"/>
                  <a:gd name="connsiteX37" fmla="*/ 300831 w 574151"/>
                  <a:gd name="connsiteY37" fmla="*/ 179867 h 484461"/>
                  <a:gd name="connsiteX38" fmla="*/ 314963 w 574151"/>
                  <a:gd name="connsiteY38" fmla="*/ 198966 h 484461"/>
                  <a:gd name="connsiteX39" fmla="*/ 392072 w 574151"/>
                  <a:gd name="connsiteY39" fmla="*/ 222538 h 484461"/>
                  <a:gd name="connsiteX40" fmla="*/ 437083 w 574151"/>
                  <a:gd name="connsiteY40" fmla="*/ 283360 h 484461"/>
                  <a:gd name="connsiteX41" fmla="*/ 126783 w 574151"/>
                  <a:gd name="connsiteY41" fmla="*/ 209819 h 484461"/>
                  <a:gd name="connsiteX42" fmla="*/ 116130 w 574151"/>
                  <a:gd name="connsiteY42" fmla="*/ 195426 h 484461"/>
                  <a:gd name="connsiteX43" fmla="*/ 116130 w 574151"/>
                  <a:gd name="connsiteY43" fmla="*/ 194892 h 484461"/>
                  <a:gd name="connsiteX44" fmla="*/ 126104 w 574151"/>
                  <a:gd name="connsiteY44" fmla="*/ 180726 h 484461"/>
                  <a:gd name="connsiteX45" fmla="*/ 156163 w 574151"/>
                  <a:gd name="connsiteY45" fmla="*/ 117159 h 484461"/>
                  <a:gd name="connsiteX46" fmla="*/ 112726 w 574151"/>
                  <a:gd name="connsiteY46" fmla="*/ 84307 h 484461"/>
                  <a:gd name="connsiteX47" fmla="*/ 59744 w 574151"/>
                  <a:gd name="connsiteY47" fmla="*/ 130541 h 484461"/>
                  <a:gd name="connsiteX48" fmla="*/ 92548 w 574151"/>
                  <a:gd name="connsiteY48" fmla="*/ 180712 h 484461"/>
                  <a:gd name="connsiteX49" fmla="*/ 102560 w 574151"/>
                  <a:gd name="connsiteY49" fmla="*/ 194891 h 484461"/>
                  <a:gd name="connsiteX50" fmla="*/ 102560 w 574151"/>
                  <a:gd name="connsiteY50" fmla="*/ 195354 h 484461"/>
                  <a:gd name="connsiteX51" fmla="*/ 91860 w 574151"/>
                  <a:gd name="connsiteY51" fmla="*/ 209762 h 484461"/>
                  <a:gd name="connsiteX52" fmla="*/ 39332 w 574151"/>
                  <a:gd name="connsiteY52" fmla="*/ 225618 h 484461"/>
                  <a:gd name="connsiteX53" fmla="*/ 10414 w 574151"/>
                  <a:gd name="connsiteY53" fmla="*/ 264553 h 484461"/>
                  <a:gd name="connsiteX54" fmla="*/ 10414 w 574151"/>
                  <a:gd name="connsiteY54" fmla="*/ 365961 h 484461"/>
                  <a:gd name="connsiteX55" fmla="*/ 36439 w 574151"/>
                  <a:gd name="connsiteY55" fmla="*/ 391986 h 484461"/>
                  <a:gd name="connsiteX56" fmla="*/ 102276 w 574151"/>
                  <a:gd name="connsiteY56" fmla="*/ 391986 h 484461"/>
                  <a:gd name="connsiteX57" fmla="*/ 107482 w 574151"/>
                  <a:gd name="connsiteY57" fmla="*/ 397193 h 484461"/>
                  <a:gd name="connsiteX58" fmla="*/ 102276 w 574151"/>
                  <a:gd name="connsiteY58" fmla="*/ 402399 h 484461"/>
                  <a:gd name="connsiteX59" fmla="*/ 36439 w 574151"/>
                  <a:gd name="connsiteY59" fmla="*/ 402399 h 484461"/>
                  <a:gd name="connsiteX60" fmla="*/ 0 w 574151"/>
                  <a:gd name="connsiteY60" fmla="*/ 365961 h 484461"/>
                  <a:gd name="connsiteX61" fmla="*/ 0 w 574151"/>
                  <a:gd name="connsiteY61" fmla="*/ 264553 h 484461"/>
                  <a:gd name="connsiteX62" fmla="*/ 36322 w 574151"/>
                  <a:gd name="connsiteY62" fmla="*/ 215650 h 484461"/>
                  <a:gd name="connsiteX63" fmla="*/ 88850 w 574151"/>
                  <a:gd name="connsiteY63" fmla="*/ 199794 h 484461"/>
                  <a:gd name="connsiteX64" fmla="*/ 92147 w 574151"/>
                  <a:gd name="connsiteY64" fmla="*/ 195354 h 484461"/>
                  <a:gd name="connsiteX65" fmla="*/ 92147 w 574151"/>
                  <a:gd name="connsiteY65" fmla="*/ 194891 h 484461"/>
                  <a:gd name="connsiteX66" fmla="*/ 89030 w 574151"/>
                  <a:gd name="connsiteY66" fmla="*/ 190512 h 484461"/>
                  <a:gd name="connsiteX67" fmla="*/ 52748 w 574151"/>
                  <a:gd name="connsiteY67" fmla="*/ 113600 h 484461"/>
                  <a:gd name="connsiteX68" fmla="*/ 68256 w 574151"/>
                  <a:gd name="connsiteY68" fmla="*/ 90010 h 484461"/>
                  <a:gd name="connsiteX69" fmla="*/ 113412 w 574151"/>
                  <a:gd name="connsiteY69" fmla="*/ 73916 h 484461"/>
                  <a:gd name="connsiteX70" fmla="*/ 169349 w 574151"/>
                  <a:gd name="connsiteY70" fmla="*/ 137972 h 484461"/>
                  <a:gd name="connsiteX71" fmla="*/ 129613 w 574151"/>
                  <a:gd name="connsiteY71" fmla="*/ 190530 h 484461"/>
                  <a:gd name="connsiteX72" fmla="*/ 126545 w 574151"/>
                  <a:gd name="connsiteY72" fmla="*/ 194892 h 484461"/>
                  <a:gd name="connsiteX73" fmla="*/ 126545 w 574151"/>
                  <a:gd name="connsiteY73" fmla="*/ 195426 h 484461"/>
                  <a:gd name="connsiteX74" fmla="*/ 129829 w 574151"/>
                  <a:gd name="connsiteY74" fmla="*/ 199861 h 484461"/>
                  <a:gd name="connsiteX75" fmla="*/ 151700 w 574151"/>
                  <a:gd name="connsiteY75" fmla="*/ 206548 h 484461"/>
                  <a:gd name="connsiteX76" fmla="*/ 155156 w 574151"/>
                  <a:gd name="connsiteY76" fmla="*/ 213049 h 484461"/>
                  <a:gd name="connsiteX77" fmla="*/ 148654 w 574151"/>
                  <a:gd name="connsiteY77" fmla="*/ 216506 h 484461"/>
                  <a:gd name="connsiteX78" fmla="*/ 574152 w 574151"/>
                  <a:gd name="connsiteY78" fmla="*/ 264429 h 484461"/>
                  <a:gd name="connsiteX79" fmla="*/ 574152 w 574151"/>
                  <a:gd name="connsiteY79" fmla="*/ 365961 h 484461"/>
                  <a:gd name="connsiteX80" fmla="*/ 537713 w 574151"/>
                  <a:gd name="connsiteY80" fmla="*/ 402399 h 484461"/>
                  <a:gd name="connsiteX81" fmla="*/ 473694 w 574151"/>
                  <a:gd name="connsiteY81" fmla="*/ 402399 h 484461"/>
                  <a:gd name="connsiteX82" fmla="*/ 468488 w 574151"/>
                  <a:gd name="connsiteY82" fmla="*/ 397193 h 484461"/>
                  <a:gd name="connsiteX83" fmla="*/ 473694 w 574151"/>
                  <a:gd name="connsiteY83" fmla="*/ 391986 h 484461"/>
                  <a:gd name="connsiteX84" fmla="*/ 537713 w 574151"/>
                  <a:gd name="connsiteY84" fmla="*/ 391986 h 484461"/>
                  <a:gd name="connsiteX85" fmla="*/ 563738 w 574151"/>
                  <a:gd name="connsiteY85" fmla="*/ 365961 h 484461"/>
                  <a:gd name="connsiteX86" fmla="*/ 563738 w 574151"/>
                  <a:gd name="connsiteY86" fmla="*/ 264429 h 484461"/>
                  <a:gd name="connsiteX87" fmla="*/ 534955 w 574151"/>
                  <a:gd name="connsiteY87" fmla="*/ 225537 h 484461"/>
                  <a:gd name="connsiteX88" fmla="*/ 483543 w 574151"/>
                  <a:gd name="connsiteY88" fmla="*/ 209820 h 484461"/>
                  <a:gd name="connsiteX89" fmla="*/ 472893 w 574151"/>
                  <a:gd name="connsiteY89" fmla="*/ 195427 h 484461"/>
                  <a:gd name="connsiteX90" fmla="*/ 472893 w 574151"/>
                  <a:gd name="connsiteY90" fmla="*/ 194893 h 484461"/>
                  <a:gd name="connsiteX91" fmla="*/ 482864 w 574151"/>
                  <a:gd name="connsiteY91" fmla="*/ 180727 h 484461"/>
                  <a:gd name="connsiteX92" fmla="*/ 512923 w 574151"/>
                  <a:gd name="connsiteY92" fmla="*/ 117160 h 484461"/>
                  <a:gd name="connsiteX93" fmla="*/ 469486 w 574151"/>
                  <a:gd name="connsiteY93" fmla="*/ 84308 h 484461"/>
                  <a:gd name="connsiteX94" fmla="*/ 416504 w 574151"/>
                  <a:gd name="connsiteY94" fmla="*/ 130541 h 484461"/>
                  <a:gd name="connsiteX95" fmla="*/ 449308 w 574151"/>
                  <a:gd name="connsiteY95" fmla="*/ 180713 h 484461"/>
                  <a:gd name="connsiteX96" fmla="*/ 459322 w 574151"/>
                  <a:gd name="connsiteY96" fmla="*/ 194892 h 484461"/>
                  <a:gd name="connsiteX97" fmla="*/ 459322 w 574151"/>
                  <a:gd name="connsiteY97" fmla="*/ 195355 h 484461"/>
                  <a:gd name="connsiteX98" fmla="*/ 448623 w 574151"/>
                  <a:gd name="connsiteY98" fmla="*/ 209763 h 484461"/>
                  <a:gd name="connsiteX99" fmla="*/ 429991 w 574151"/>
                  <a:gd name="connsiteY99" fmla="*/ 215386 h 484461"/>
                  <a:gd name="connsiteX100" fmla="*/ 423471 w 574151"/>
                  <a:gd name="connsiteY100" fmla="*/ 211963 h 484461"/>
                  <a:gd name="connsiteX101" fmla="*/ 426895 w 574151"/>
                  <a:gd name="connsiteY101" fmla="*/ 205444 h 484461"/>
                  <a:gd name="connsiteX102" fmla="*/ 426981 w 574151"/>
                  <a:gd name="connsiteY102" fmla="*/ 205418 h 484461"/>
                  <a:gd name="connsiteX103" fmla="*/ 445613 w 574151"/>
                  <a:gd name="connsiteY103" fmla="*/ 199795 h 484461"/>
                  <a:gd name="connsiteX104" fmla="*/ 448910 w 574151"/>
                  <a:gd name="connsiteY104" fmla="*/ 195355 h 484461"/>
                  <a:gd name="connsiteX105" fmla="*/ 448910 w 574151"/>
                  <a:gd name="connsiteY105" fmla="*/ 194892 h 484461"/>
                  <a:gd name="connsiteX106" fmla="*/ 445791 w 574151"/>
                  <a:gd name="connsiteY106" fmla="*/ 190513 h 484461"/>
                  <a:gd name="connsiteX107" fmla="*/ 409502 w 574151"/>
                  <a:gd name="connsiteY107" fmla="*/ 113593 h 484461"/>
                  <a:gd name="connsiteX108" fmla="*/ 486422 w 574151"/>
                  <a:gd name="connsiteY108" fmla="*/ 77305 h 484461"/>
                  <a:gd name="connsiteX109" fmla="*/ 522711 w 574151"/>
                  <a:gd name="connsiteY109" fmla="*/ 154225 h 484461"/>
                  <a:gd name="connsiteX110" fmla="*/ 486373 w 574151"/>
                  <a:gd name="connsiteY110" fmla="*/ 190531 h 484461"/>
                  <a:gd name="connsiteX111" fmla="*/ 483307 w 574151"/>
                  <a:gd name="connsiteY111" fmla="*/ 194893 h 484461"/>
                  <a:gd name="connsiteX112" fmla="*/ 483307 w 574151"/>
                  <a:gd name="connsiteY112" fmla="*/ 195427 h 484461"/>
                  <a:gd name="connsiteX113" fmla="*/ 486589 w 574151"/>
                  <a:gd name="connsiteY113" fmla="*/ 199862 h 484461"/>
                  <a:gd name="connsiteX114" fmla="*/ 538001 w 574151"/>
                  <a:gd name="connsiteY114" fmla="*/ 215579 h 484461"/>
                  <a:gd name="connsiteX115" fmla="*/ 574152 w 574151"/>
                  <a:gd name="connsiteY115" fmla="*/ 264429 h 48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74151" h="484461">
                    <a:moveTo>
                      <a:pt x="395118" y="212579"/>
                    </a:moveTo>
                    <a:lnTo>
                      <a:pt x="318009" y="189007"/>
                    </a:lnTo>
                    <a:cubicBezTo>
                      <a:pt x="313979" y="187793"/>
                      <a:pt x="311227" y="184075"/>
                      <a:pt x="311244" y="179866"/>
                    </a:cubicBezTo>
                    <a:lnTo>
                      <a:pt x="311244" y="179066"/>
                    </a:lnTo>
                    <a:cubicBezTo>
                      <a:pt x="311283" y="174938"/>
                      <a:pt x="313934" y="171289"/>
                      <a:pt x="317846" y="169974"/>
                    </a:cubicBezTo>
                    <a:cubicBezTo>
                      <a:pt x="363334" y="153519"/>
                      <a:pt x="386870" y="103305"/>
                      <a:pt x="370416" y="57816"/>
                    </a:cubicBezTo>
                    <a:cubicBezTo>
                      <a:pt x="353961" y="12328"/>
                      <a:pt x="303746" y="-11208"/>
                      <a:pt x="258258" y="5247"/>
                    </a:cubicBezTo>
                    <a:cubicBezTo>
                      <a:pt x="212769" y="21702"/>
                      <a:pt x="189233" y="71917"/>
                      <a:pt x="205688" y="117405"/>
                    </a:cubicBezTo>
                    <a:cubicBezTo>
                      <a:pt x="214538" y="141868"/>
                      <a:pt x="233804" y="161132"/>
                      <a:pt x="258268" y="169978"/>
                    </a:cubicBezTo>
                    <a:cubicBezTo>
                      <a:pt x="262177" y="171293"/>
                      <a:pt x="264823" y="174940"/>
                      <a:pt x="264860" y="179064"/>
                    </a:cubicBezTo>
                    <a:lnTo>
                      <a:pt x="264860" y="179758"/>
                    </a:lnTo>
                    <a:cubicBezTo>
                      <a:pt x="264879" y="183979"/>
                      <a:pt x="262109" y="187706"/>
                      <a:pt x="258063" y="188907"/>
                    </a:cubicBezTo>
                    <a:lnTo>
                      <a:pt x="179280" y="212689"/>
                    </a:lnTo>
                    <a:cubicBezTo>
                      <a:pt x="147947" y="221997"/>
                      <a:pt x="126511" y="250860"/>
                      <a:pt x="126655" y="283546"/>
                    </a:cubicBezTo>
                    <a:lnTo>
                      <a:pt x="126655" y="448024"/>
                    </a:lnTo>
                    <a:cubicBezTo>
                      <a:pt x="126678" y="468138"/>
                      <a:pt x="142979" y="484439"/>
                      <a:pt x="163094" y="484462"/>
                    </a:cubicBezTo>
                    <a:lnTo>
                      <a:pt x="411058" y="484462"/>
                    </a:lnTo>
                    <a:cubicBezTo>
                      <a:pt x="431173" y="484439"/>
                      <a:pt x="447473" y="468138"/>
                      <a:pt x="447496" y="448024"/>
                    </a:cubicBezTo>
                    <a:lnTo>
                      <a:pt x="447496" y="283359"/>
                    </a:lnTo>
                    <a:cubicBezTo>
                      <a:pt x="447625" y="250774"/>
                      <a:pt x="426318" y="221980"/>
                      <a:pt x="395118" y="212579"/>
                    </a:cubicBezTo>
                    <a:close/>
                    <a:moveTo>
                      <a:pt x="437083" y="448024"/>
                    </a:moveTo>
                    <a:cubicBezTo>
                      <a:pt x="437067" y="462391"/>
                      <a:pt x="425424" y="474033"/>
                      <a:pt x="411058" y="474049"/>
                    </a:cubicBezTo>
                    <a:lnTo>
                      <a:pt x="163094" y="474049"/>
                    </a:lnTo>
                    <a:cubicBezTo>
                      <a:pt x="148727" y="474033"/>
                      <a:pt x="137085" y="462391"/>
                      <a:pt x="137068" y="448024"/>
                    </a:cubicBezTo>
                    <a:lnTo>
                      <a:pt x="137068" y="283546"/>
                    </a:lnTo>
                    <a:cubicBezTo>
                      <a:pt x="136944" y="255458"/>
                      <a:pt x="155365" y="230656"/>
                      <a:pt x="182290" y="222658"/>
                    </a:cubicBezTo>
                    <a:lnTo>
                      <a:pt x="261072" y="198877"/>
                    </a:lnTo>
                    <a:cubicBezTo>
                      <a:pt x="269527" y="196366"/>
                      <a:pt x="275312" y="188578"/>
                      <a:pt x="275273" y="179759"/>
                    </a:cubicBezTo>
                    <a:lnTo>
                      <a:pt x="275273" y="179065"/>
                    </a:lnTo>
                    <a:cubicBezTo>
                      <a:pt x="275191" y="170570"/>
                      <a:pt x="269812" y="163030"/>
                      <a:pt x="261807" y="160186"/>
                    </a:cubicBezTo>
                    <a:cubicBezTo>
                      <a:pt x="221726" y="145692"/>
                      <a:pt x="200983" y="101451"/>
                      <a:pt x="215477" y="61370"/>
                    </a:cubicBezTo>
                    <a:cubicBezTo>
                      <a:pt x="219641" y="49854"/>
                      <a:pt x="226486" y="39494"/>
                      <a:pt x="235446" y="31147"/>
                    </a:cubicBezTo>
                    <a:cubicBezTo>
                      <a:pt x="249675" y="17786"/>
                      <a:pt x="268476" y="10376"/>
                      <a:pt x="287995" y="10437"/>
                    </a:cubicBezTo>
                    <a:cubicBezTo>
                      <a:pt x="289869" y="10437"/>
                      <a:pt x="291757" y="10503"/>
                      <a:pt x="293651" y="10636"/>
                    </a:cubicBezTo>
                    <a:cubicBezTo>
                      <a:pt x="336162" y="13727"/>
                      <a:pt x="368117" y="50695"/>
                      <a:pt x="365026" y="93205"/>
                    </a:cubicBezTo>
                    <a:cubicBezTo>
                      <a:pt x="362817" y="123584"/>
                      <a:pt x="342946" y="149823"/>
                      <a:pt x="314302" y="160182"/>
                    </a:cubicBezTo>
                    <a:cubicBezTo>
                      <a:pt x="306295" y="163028"/>
                      <a:pt x="300915" y="170569"/>
                      <a:pt x="300831" y="179066"/>
                    </a:cubicBezTo>
                    <a:lnTo>
                      <a:pt x="300831" y="179867"/>
                    </a:lnTo>
                    <a:cubicBezTo>
                      <a:pt x="300796" y="188659"/>
                      <a:pt x="306545" y="196428"/>
                      <a:pt x="314963" y="198966"/>
                    </a:cubicBezTo>
                    <a:lnTo>
                      <a:pt x="392072" y="222538"/>
                    </a:lnTo>
                    <a:cubicBezTo>
                      <a:pt x="418883" y="230615"/>
                      <a:pt x="437194" y="255358"/>
                      <a:pt x="437083" y="283360"/>
                    </a:cubicBezTo>
                    <a:close/>
                    <a:moveTo>
                      <a:pt x="126783" y="209819"/>
                    </a:moveTo>
                    <a:cubicBezTo>
                      <a:pt x="120438" y="207908"/>
                      <a:pt x="116105" y="202053"/>
                      <a:pt x="116130" y="195426"/>
                    </a:cubicBezTo>
                    <a:lnTo>
                      <a:pt x="116130" y="194892"/>
                    </a:lnTo>
                    <a:cubicBezTo>
                      <a:pt x="116140" y="188541"/>
                      <a:pt x="120127" y="182876"/>
                      <a:pt x="126104" y="180726"/>
                    </a:cubicBezTo>
                    <a:cubicBezTo>
                      <a:pt x="151958" y="171473"/>
                      <a:pt x="165416" y="143013"/>
                      <a:pt x="156163" y="117159"/>
                    </a:cubicBezTo>
                    <a:cubicBezTo>
                      <a:pt x="149502" y="98547"/>
                      <a:pt x="132448" y="85649"/>
                      <a:pt x="112726" y="84307"/>
                    </a:cubicBezTo>
                    <a:cubicBezTo>
                      <a:pt x="85328" y="82443"/>
                      <a:pt x="61608" y="103143"/>
                      <a:pt x="59744" y="130541"/>
                    </a:cubicBezTo>
                    <a:cubicBezTo>
                      <a:pt x="58236" y="152717"/>
                      <a:pt x="71629" y="173200"/>
                      <a:pt x="92548" y="180712"/>
                    </a:cubicBezTo>
                    <a:cubicBezTo>
                      <a:pt x="98536" y="182861"/>
                      <a:pt x="102538" y="188529"/>
                      <a:pt x="102560" y="194891"/>
                    </a:cubicBezTo>
                    <a:lnTo>
                      <a:pt x="102560" y="195354"/>
                    </a:lnTo>
                    <a:cubicBezTo>
                      <a:pt x="102589" y="202000"/>
                      <a:pt x="98231" y="207868"/>
                      <a:pt x="91860" y="209762"/>
                    </a:cubicBezTo>
                    <a:lnTo>
                      <a:pt x="39332" y="225618"/>
                    </a:lnTo>
                    <a:cubicBezTo>
                      <a:pt x="22114" y="230732"/>
                      <a:pt x="10335" y="246592"/>
                      <a:pt x="10414" y="264553"/>
                    </a:cubicBezTo>
                    <a:lnTo>
                      <a:pt x="10414" y="365961"/>
                    </a:lnTo>
                    <a:cubicBezTo>
                      <a:pt x="10430" y="380328"/>
                      <a:pt x="22072" y="391970"/>
                      <a:pt x="36439" y="391986"/>
                    </a:cubicBezTo>
                    <a:lnTo>
                      <a:pt x="102276" y="391986"/>
                    </a:lnTo>
                    <a:cubicBezTo>
                      <a:pt x="105151" y="391986"/>
                      <a:pt x="107482" y="394317"/>
                      <a:pt x="107482" y="397193"/>
                    </a:cubicBezTo>
                    <a:cubicBezTo>
                      <a:pt x="107482" y="400068"/>
                      <a:pt x="105151" y="402399"/>
                      <a:pt x="102276" y="402399"/>
                    </a:cubicBezTo>
                    <a:lnTo>
                      <a:pt x="36439" y="402399"/>
                    </a:lnTo>
                    <a:cubicBezTo>
                      <a:pt x="16324" y="402376"/>
                      <a:pt x="24" y="386076"/>
                      <a:pt x="0" y="365961"/>
                    </a:cubicBezTo>
                    <a:lnTo>
                      <a:pt x="0" y="264553"/>
                    </a:lnTo>
                    <a:cubicBezTo>
                      <a:pt x="-98" y="241994"/>
                      <a:pt x="14697" y="222074"/>
                      <a:pt x="36322" y="215650"/>
                    </a:cubicBezTo>
                    <a:lnTo>
                      <a:pt x="88850" y="199794"/>
                    </a:lnTo>
                    <a:cubicBezTo>
                      <a:pt x="90813" y="199211"/>
                      <a:pt x="92157" y="197402"/>
                      <a:pt x="92147" y="195354"/>
                    </a:cubicBezTo>
                    <a:lnTo>
                      <a:pt x="92147" y="194891"/>
                    </a:lnTo>
                    <a:cubicBezTo>
                      <a:pt x="92132" y="192921"/>
                      <a:pt x="90887" y="191171"/>
                      <a:pt x="89030" y="190512"/>
                    </a:cubicBezTo>
                    <a:cubicBezTo>
                      <a:pt x="57773" y="179292"/>
                      <a:pt x="41529" y="144858"/>
                      <a:pt x="52748" y="113600"/>
                    </a:cubicBezTo>
                    <a:cubicBezTo>
                      <a:pt x="55972" y="104617"/>
                      <a:pt x="61288" y="96531"/>
                      <a:pt x="68256" y="90010"/>
                    </a:cubicBezTo>
                    <a:cubicBezTo>
                      <a:pt x="80397" y="78569"/>
                      <a:pt x="96772" y="72733"/>
                      <a:pt x="113412" y="73916"/>
                    </a:cubicBezTo>
                    <a:cubicBezTo>
                      <a:pt x="146547" y="76158"/>
                      <a:pt x="171591" y="104837"/>
                      <a:pt x="169349" y="137972"/>
                    </a:cubicBezTo>
                    <a:cubicBezTo>
                      <a:pt x="167734" y="161834"/>
                      <a:pt x="152132" y="182471"/>
                      <a:pt x="129613" y="190530"/>
                    </a:cubicBezTo>
                    <a:cubicBezTo>
                      <a:pt x="127774" y="191193"/>
                      <a:pt x="126547" y="192937"/>
                      <a:pt x="126545" y="194892"/>
                    </a:cubicBezTo>
                    <a:lnTo>
                      <a:pt x="126545" y="195426"/>
                    </a:lnTo>
                    <a:cubicBezTo>
                      <a:pt x="126537" y="197469"/>
                      <a:pt x="127874" y="199273"/>
                      <a:pt x="129829" y="199861"/>
                    </a:cubicBezTo>
                    <a:lnTo>
                      <a:pt x="151700" y="206548"/>
                    </a:lnTo>
                    <a:cubicBezTo>
                      <a:pt x="154450" y="207389"/>
                      <a:pt x="155997" y="210300"/>
                      <a:pt x="155156" y="213049"/>
                    </a:cubicBezTo>
                    <a:cubicBezTo>
                      <a:pt x="154315" y="215799"/>
                      <a:pt x="151404" y="217347"/>
                      <a:pt x="148654" y="216506"/>
                    </a:cubicBezTo>
                    <a:close/>
                    <a:moveTo>
                      <a:pt x="574152" y="264429"/>
                    </a:moveTo>
                    <a:lnTo>
                      <a:pt x="574152" y="365961"/>
                    </a:lnTo>
                    <a:cubicBezTo>
                      <a:pt x="574128" y="386076"/>
                      <a:pt x="557828" y="402376"/>
                      <a:pt x="537713" y="402399"/>
                    </a:cubicBezTo>
                    <a:lnTo>
                      <a:pt x="473694" y="402399"/>
                    </a:lnTo>
                    <a:cubicBezTo>
                      <a:pt x="470819" y="402399"/>
                      <a:pt x="468488" y="400068"/>
                      <a:pt x="468488" y="397193"/>
                    </a:cubicBezTo>
                    <a:cubicBezTo>
                      <a:pt x="468488" y="394317"/>
                      <a:pt x="470819" y="391986"/>
                      <a:pt x="473694" y="391986"/>
                    </a:cubicBezTo>
                    <a:lnTo>
                      <a:pt x="537713" y="391986"/>
                    </a:lnTo>
                    <a:cubicBezTo>
                      <a:pt x="552080" y="391970"/>
                      <a:pt x="563722" y="380328"/>
                      <a:pt x="563738" y="365961"/>
                    </a:cubicBezTo>
                    <a:lnTo>
                      <a:pt x="563738" y="264429"/>
                    </a:lnTo>
                    <a:cubicBezTo>
                      <a:pt x="563808" y="246524"/>
                      <a:pt x="552099" y="230702"/>
                      <a:pt x="534955" y="225537"/>
                    </a:cubicBezTo>
                    <a:lnTo>
                      <a:pt x="483543" y="209820"/>
                    </a:lnTo>
                    <a:cubicBezTo>
                      <a:pt x="477199" y="207908"/>
                      <a:pt x="472867" y="202053"/>
                      <a:pt x="472893" y="195427"/>
                    </a:cubicBezTo>
                    <a:lnTo>
                      <a:pt x="472893" y="194893"/>
                    </a:lnTo>
                    <a:cubicBezTo>
                      <a:pt x="472901" y="188542"/>
                      <a:pt x="476888" y="182877"/>
                      <a:pt x="482864" y="180727"/>
                    </a:cubicBezTo>
                    <a:cubicBezTo>
                      <a:pt x="508718" y="171474"/>
                      <a:pt x="522176" y="143014"/>
                      <a:pt x="512923" y="117160"/>
                    </a:cubicBezTo>
                    <a:cubicBezTo>
                      <a:pt x="506262" y="98548"/>
                      <a:pt x="489209" y="85650"/>
                      <a:pt x="469486" y="84308"/>
                    </a:cubicBezTo>
                    <a:cubicBezTo>
                      <a:pt x="442089" y="82444"/>
                      <a:pt x="418368" y="103144"/>
                      <a:pt x="416504" y="130541"/>
                    </a:cubicBezTo>
                    <a:cubicBezTo>
                      <a:pt x="414996" y="152717"/>
                      <a:pt x="428389" y="173201"/>
                      <a:pt x="449308" y="180713"/>
                    </a:cubicBezTo>
                    <a:cubicBezTo>
                      <a:pt x="455297" y="182861"/>
                      <a:pt x="459300" y="188529"/>
                      <a:pt x="459322" y="194892"/>
                    </a:cubicBezTo>
                    <a:lnTo>
                      <a:pt x="459322" y="195355"/>
                    </a:lnTo>
                    <a:cubicBezTo>
                      <a:pt x="459352" y="202001"/>
                      <a:pt x="454994" y="207870"/>
                      <a:pt x="448623" y="209763"/>
                    </a:cubicBezTo>
                    <a:lnTo>
                      <a:pt x="429991" y="215386"/>
                    </a:lnTo>
                    <a:cubicBezTo>
                      <a:pt x="427245" y="216241"/>
                      <a:pt x="424326" y="214709"/>
                      <a:pt x="423471" y="211963"/>
                    </a:cubicBezTo>
                    <a:cubicBezTo>
                      <a:pt x="422616" y="209218"/>
                      <a:pt x="424149" y="206299"/>
                      <a:pt x="426895" y="205444"/>
                    </a:cubicBezTo>
                    <a:cubicBezTo>
                      <a:pt x="426923" y="205435"/>
                      <a:pt x="426952" y="205426"/>
                      <a:pt x="426981" y="205418"/>
                    </a:cubicBezTo>
                    <a:lnTo>
                      <a:pt x="445613" y="199795"/>
                    </a:lnTo>
                    <a:cubicBezTo>
                      <a:pt x="447576" y="199212"/>
                      <a:pt x="448919" y="197403"/>
                      <a:pt x="448910" y="195355"/>
                    </a:cubicBezTo>
                    <a:lnTo>
                      <a:pt x="448910" y="194892"/>
                    </a:lnTo>
                    <a:cubicBezTo>
                      <a:pt x="448895" y="192922"/>
                      <a:pt x="447648" y="191171"/>
                      <a:pt x="445791" y="190513"/>
                    </a:cubicBezTo>
                    <a:cubicBezTo>
                      <a:pt x="414529" y="179293"/>
                      <a:pt x="398282" y="144855"/>
                      <a:pt x="409502" y="113593"/>
                    </a:cubicBezTo>
                    <a:cubicBezTo>
                      <a:pt x="420722" y="82332"/>
                      <a:pt x="455161" y="66085"/>
                      <a:pt x="486422" y="77305"/>
                    </a:cubicBezTo>
                    <a:cubicBezTo>
                      <a:pt x="517684" y="88525"/>
                      <a:pt x="533931" y="122963"/>
                      <a:pt x="522711" y="154225"/>
                    </a:cubicBezTo>
                    <a:cubicBezTo>
                      <a:pt x="516636" y="171151"/>
                      <a:pt x="503305" y="184471"/>
                      <a:pt x="486373" y="190531"/>
                    </a:cubicBezTo>
                    <a:cubicBezTo>
                      <a:pt x="484535" y="191195"/>
                      <a:pt x="483309" y="192939"/>
                      <a:pt x="483307" y="194893"/>
                    </a:cubicBezTo>
                    <a:lnTo>
                      <a:pt x="483307" y="195427"/>
                    </a:lnTo>
                    <a:cubicBezTo>
                      <a:pt x="483299" y="197469"/>
                      <a:pt x="484634" y="199273"/>
                      <a:pt x="486589" y="199862"/>
                    </a:cubicBezTo>
                    <a:lnTo>
                      <a:pt x="538001" y="215579"/>
                    </a:lnTo>
                    <a:cubicBezTo>
                      <a:pt x="559534" y="222068"/>
                      <a:pt x="574239" y="241940"/>
                      <a:pt x="574152" y="264429"/>
                    </a:cubicBezTo>
                    <a:close/>
                  </a:path>
                </a:pathLst>
              </a:custGeom>
              <a:grpFill/>
              <a:ln w="2576" cap="flat">
                <a:noFill/>
                <a:prstDash val="solid"/>
                <a:miter/>
              </a:ln>
            </p:spPr>
            <p:txBody>
              <a:bodyPr rtlCol="0" anchor="ctr"/>
              <a:lstStyle/>
              <a:p>
                <a:endParaRPr lang="en-US" dirty="0">
                  <a:latin typeface="Helvetica" panose="020B0604020202020204" pitchFamily="34" charset="0"/>
                  <a:cs typeface="Helvetica" panose="020B0604020202020204" pitchFamily="34" charset="0"/>
                </a:endParaRPr>
              </a:p>
            </p:txBody>
          </p:sp>
        </p:grpSp>
        <p:sp>
          <p:nvSpPr>
            <p:cNvPr id="14" name="TextBox 13">
              <a:extLst>
                <a:ext uri="{FF2B5EF4-FFF2-40B4-BE49-F238E27FC236}">
                  <a16:creationId xmlns:a16="http://schemas.microsoft.com/office/drawing/2014/main" id="{AFD9B934-6DFB-4317-B565-107B3D8E1EF6}"/>
                </a:ext>
              </a:extLst>
            </p:cNvPr>
            <p:cNvSpPr txBox="1"/>
            <p:nvPr/>
          </p:nvSpPr>
          <p:spPr>
            <a:xfrm>
              <a:off x="4868768" y="1631786"/>
              <a:ext cx="2743200" cy="1046966"/>
            </a:xfrm>
            <a:prstGeom prst="rect">
              <a:avLst/>
            </a:prstGeom>
          </p:spPr>
          <p:txBody>
            <a:bodyPr wrap="square" lIns="0" tIns="0" rIns="0" bIns="0" rtlCol="0" anchor="t">
              <a:noAutofit/>
            </a:bodyPr>
            <a:lstStyle/>
            <a:p>
              <a:r>
                <a:rPr lang="en-US" sz="1600" dirty="0">
                  <a:solidFill>
                    <a:srgbClr val="202020"/>
                  </a:solidFill>
                  <a:latin typeface="Helvetica" panose="020B0604020202020204" pitchFamily="34" charset="0"/>
                  <a:ea typeface="Calibri" panose="020F0502020204030204" pitchFamily="34" charset="0"/>
                  <a:cs typeface="Helvetica" panose="020B0604020202020204" pitchFamily="34" charset="0"/>
                </a:rPr>
                <a:t>Participating state and local entities send Flexible Benefit premiums to DOAS Finance </a:t>
              </a:r>
              <a:br>
                <a:rPr lang="en-US" sz="1600" dirty="0">
                  <a:solidFill>
                    <a:srgbClr val="202020"/>
                  </a:solidFill>
                  <a:latin typeface="Helvetica" panose="020B0604020202020204" pitchFamily="34" charset="0"/>
                  <a:ea typeface="Calibri" panose="020F0502020204030204" pitchFamily="34" charset="0"/>
                  <a:cs typeface="Helvetica" panose="020B0604020202020204" pitchFamily="34" charset="0"/>
                </a:rPr>
              </a:br>
              <a:r>
                <a:rPr lang="en-US" sz="1600" dirty="0">
                  <a:solidFill>
                    <a:srgbClr val="202020"/>
                  </a:solidFill>
                  <a:latin typeface="Helvetica" panose="020B0604020202020204" pitchFamily="34" charset="0"/>
                  <a:ea typeface="Calibri" panose="020F0502020204030204" pitchFamily="34" charset="0"/>
                  <a:cs typeface="Helvetica" panose="020B0604020202020204" pitchFamily="34" charset="0"/>
                </a:rPr>
                <a:t>each month.</a:t>
              </a:r>
              <a:endParaRPr lang="en-US" sz="1600" dirty="0">
                <a:latin typeface="Helvetica" panose="020B0604020202020204" pitchFamily="34" charset="0"/>
                <a:cs typeface="Helvetica" panose="020B0604020202020204" pitchFamily="34" charset="0"/>
              </a:endParaRPr>
            </a:p>
          </p:txBody>
        </p:sp>
        <p:grpSp>
          <p:nvGrpSpPr>
            <p:cNvPr id="32" name="Group 31">
              <a:extLst>
                <a:ext uri="{FF2B5EF4-FFF2-40B4-BE49-F238E27FC236}">
                  <a16:creationId xmlns:a16="http://schemas.microsoft.com/office/drawing/2014/main" id="{97C5EB01-96F1-49C2-BB37-754D9EE8C9A1}"/>
                </a:ext>
              </a:extLst>
            </p:cNvPr>
            <p:cNvGrpSpPr/>
            <p:nvPr/>
          </p:nvGrpSpPr>
          <p:grpSpPr>
            <a:xfrm>
              <a:off x="3930142" y="2603316"/>
              <a:ext cx="457200" cy="914400"/>
              <a:chOff x="4554352" y="2212492"/>
              <a:chExt cx="401720" cy="1869645"/>
            </a:xfrm>
          </p:grpSpPr>
          <p:sp>
            <p:nvSpPr>
              <p:cNvPr id="5" name="Arrow: Right 4">
                <a:extLst>
                  <a:ext uri="{FF2B5EF4-FFF2-40B4-BE49-F238E27FC236}">
                    <a16:creationId xmlns:a16="http://schemas.microsoft.com/office/drawing/2014/main" id="{02AA5B61-A92A-44B2-9689-375252504DD7}"/>
                  </a:ext>
                </a:extLst>
              </p:cNvPr>
              <p:cNvSpPr/>
              <p:nvPr/>
            </p:nvSpPr>
            <p:spPr>
              <a:xfrm rot="5400000" flipH="1">
                <a:off x="3955757" y="3068764"/>
                <a:ext cx="1856588" cy="144043"/>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15" name="Arrow: Left 14">
                <a:extLst>
                  <a:ext uri="{FF2B5EF4-FFF2-40B4-BE49-F238E27FC236}">
                    <a16:creationId xmlns:a16="http://schemas.microsoft.com/office/drawing/2014/main" id="{9EAD5C15-05C3-4112-BEDE-21C9872A0BBB}"/>
                  </a:ext>
                </a:extLst>
              </p:cNvPr>
              <p:cNvSpPr/>
              <p:nvPr/>
            </p:nvSpPr>
            <p:spPr>
              <a:xfrm rot="5400000" flipH="1">
                <a:off x="3688941" y="3077904"/>
                <a:ext cx="1869644" cy="138821"/>
              </a:xfrm>
              <a:prstGeom prst="lef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grpSp>
      </p:grpSp>
      <p:sp>
        <p:nvSpPr>
          <p:cNvPr id="3" name="TextBox 2">
            <a:extLst>
              <a:ext uri="{FF2B5EF4-FFF2-40B4-BE49-F238E27FC236}">
                <a16:creationId xmlns:a16="http://schemas.microsoft.com/office/drawing/2014/main" id="{F83681DA-5ADC-EAE9-DCC7-A66FC68CB990}"/>
              </a:ext>
            </a:extLst>
          </p:cNvPr>
          <p:cNvSpPr txBox="1"/>
          <p:nvPr/>
        </p:nvSpPr>
        <p:spPr>
          <a:xfrm>
            <a:off x="3758731" y="4967441"/>
            <a:ext cx="4948177" cy="923330"/>
          </a:xfrm>
          <a:prstGeom prst="rect">
            <a:avLst/>
          </a:prstGeom>
          <a:solidFill>
            <a:srgbClr val="9E2482"/>
          </a:solidFill>
        </p:spPr>
        <p:txBody>
          <a:bodyPr wrap="square" rtlCol="0">
            <a:spAutoFit/>
          </a:bodyPr>
          <a:lstStyle/>
          <a:p>
            <a:r>
              <a:rPr lang="en-US" b="1" dirty="0">
                <a:solidFill>
                  <a:schemeClr val="bg1"/>
                </a:solidFill>
                <a:latin typeface="Helvetica" panose="020B0604020202020204" pitchFamily="34" charset="0"/>
                <a:cs typeface="Helvetica" panose="020B0604020202020204" pitchFamily="34" charset="0"/>
              </a:rPr>
              <a:t>Question to discuss: </a:t>
            </a:r>
          </a:p>
          <a:p>
            <a:r>
              <a:rPr lang="en-US" dirty="0">
                <a:solidFill>
                  <a:schemeClr val="bg1"/>
                </a:solidFill>
                <a:latin typeface="Helvetica" panose="020B0604020202020204" pitchFamily="34" charset="0"/>
                <a:cs typeface="Helvetica" panose="020B0604020202020204" pitchFamily="34" charset="0"/>
              </a:rPr>
              <a:t>Which roles are involved in the current monthly payment premium process for your entity?</a:t>
            </a:r>
          </a:p>
        </p:txBody>
      </p:sp>
    </p:spTree>
    <p:extLst>
      <p:ext uri="{BB962C8B-B14F-4D97-AF65-F5344CB8AC3E}">
        <p14:creationId xmlns:p14="http://schemas.microsoft.com/office/powerpoint/2010/main" val="299658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884BE3-38A3-2345-A23A-99E0C7A3CEEB}"/>
              </a:ext>
            </a:extLst>
          </p:cNvPr>
          <p:cNvSpPr txBox="1"/>
          <p:nvPr/>
        </p:nvSpPr>
        <p:spPr>
          <a:xfrm>
            <a:off x="6219497" y="2922533"/>
            <a:ext cx="0" cy="0"/>
          </a:xfrm>
          <a:prstGeom prst="rect">
            <a:avLst/>
          </a:prstGeom>
        </p:spPr>
        <p:txBody>
          <a:bodyPr wrap="none" lIns="0" tIns="0" rIns="0" bIns="0" rtlCol="0" anchor="t">
            <a:noAutofit/>
          </a:bodyPr>
          <a:lstStyle/>
          <a:p>
            <a:pPr algn="l"/>
            <a:endParaRPr lang="en-US" sz="1400" dirty="0">
              <a:latin typeface="Arial" panose="020B0604020202020204" pitchFamily="34" charset="0"/>
              <a:cs typeface="FS Thrive Elliot Regular"/>
            </a:endParaRPr>
          </a:p>
        </p:txBody>
      </p:sp>
      <p:sp>
        <p:nvSpPr>
          <p:cNvPr id="13" name="Title 12">
            <a:extLst>
              <a:ext uri="{FF2B5EF4-FFF2-40B4-BE49-F238E27FC236}">
                <a16:creationId xmlns:a16="http://schemas.microsoft.com/office/drawing/2014/main" id="{8929700D-0E99-4767-958F-B301615B2560}"/>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New online tool + payments to Alight</a:t>
            </a:r>
          </a:p>
        </p:txBody>
      </p:sp>
      <p:sp>
        <p:nvSpPr>
          <p:cNvPr id="9" name="Content Placeholder 8">
            <a:extLst>
              <a:ext uri="{FF2B5EF4-FFF2-40B4-BE49-F238E27FC236}">
                <a16:creationId xmlns:a16="http://schemas.microsoft.com/office/drawing/2014/main" id="{7180EFA2-8B48-4C8D-968D-1A09354FE1BB}"/>
              </a:ext>
            </a:extLst>
          </p:cNvPr>
          <p:cNvSpPr>
            <a:spLocks noGrp="1"/>
          </p:cNvSpPr>
          <p:nvPr>
            <p:ph idx="1"/>
          </p:nvPr>
        </p:nvSpPr>
        <p:spPr>
          <a:xfrm>
            <a:off x="228874" y="1417638"/>
            <a:ext cx="3440297" cy="4245743"/>
          </a:xfrm>
        </p:spPr>
        <p:txBody>
          <a:bodyPr>
            <a:noAutofit/>
          </a:bodyPr>
          <a:lstStyle/>
          <a:p>
            <a:pPr>
              <a:spcBef>
                <a:spcPts val="0"/>
              </a:spcBef>
              <a:spcAft>
                <a:spcPts val="1200"/>
              </a:spcAft>
            </a:pPr>
            <a:r>
              <a:rPr lang="en-US" sz="1600" dirty="0">
                <a:latin typeface="Helvetica" panose="020B0604020202020204" pitchFamily="34" charset="0"/>
                <a:cs typeface="Helvetica" panose="020B0604020202020204" pitchFamily="34" charset="0"/>
              </a:rPr>
              <a:t>Simplifies payment processing and collection of Flexible Benefit Premiums</a:t>
            </a:r>
          </a:p>
          <a:p>
            <a:pPr lvl="1">
              <a:spcBef>
                <a:spcPts val="0"/>
              </a:spcBef>
              <a:spcAft>
                <a:spcPts val="600"/>
              </a:spcAft>
            </a:pPr>
            <a:r>
              <a:rPr lang="en-US" sz="1600" dirty="0">
                <a:latin typeface="Helvetica" panose="020B0604020202020204" pitchFamily="34" charset="0"/>
                <a:cs typeface="Helvetica" panose="020B0604020202020204" pitchFamily="34" charset="0"/>
              </a:rPr>
              <a:t>Monthly payments will made to Alight, not DOAS</a:t>
            </a:r>
          </a:p>
          <a:p>
            <a:pPr>
              <a:spcBef>
                <a:spcPts val="0"/>
              </a:spcBef>
              <a:spcAft>
                <a:spcPts val="600"/>
              </a:spcAft>
            </a:pPr>
            <a:r>
              <a:rPr lang="en-US" sz="1600" dirty="0">
                <a:latin typeface="Helvetica" panose="020B0604020202020204" pitchFamily="34" charset="0"/>
                <a:cs typeface="Helvetica" panose="020B0604020202020204" pitchFamily="34" charset="0"/>
              </a:rPr>
              <a:t>Provides:</a:t>
            </a:r>
          </a:p>
          <a:p>
            <a:pPr lvl="1">
              <a:spcBef>
                <a:spcPts val="0"/>
              </a:spcBef>
              <a:spcAft>
                <a:spcPts val="600"/>
              </a:spcAft>
            </a:pPr>
            <a:r>
              <a:rPr lang="en-US" sz="1600" dirty="0">
                <a:latin typeface="Helvetica" panose="020B0604020202020204" pitchFamily="34" charset="0"/>
                <a:cs typeface="Helvetica" panose="020B0604020202020204" pitchFamily="34" charset="0"/>
              </a:rPr>
              <a:t>Clear, concise invoicing data for monthly premium payments</a:t>
            </a:r>
          </a:p>
          <a:p>
            <a:pPr lvl="1">
              <a:spcBef>
                <a:spcPts val="0"/>
              </a:spcBef>
              <a:spcAft>
                <a:spcPts val="600"/>
              </a:spcAft>
            </a:pPr>
            <a:r>
              <a:rPr lang="en-US" sz="1600" dirty="0">
                <a:latin typeface="Helvetica" panose="020B0604020202020204" pitchFamily="34" charset="0"/>
                <a:cs typeface="Helvetica" panose="020B0604020202020204" pitchFamily="34" charset="0"/>
              </a:rPr>
              <a:t>Reporting that supports timely and accurate payment processing</a:t>
            </a:r>
          </a:p>
          <a:p>
            <a:pPr lvl="1">
              <a:spcBef>
                <a:spcPts val="0"/>
              </a:spcBef>
              <a:spcAft>
                <a:spcPts val="1200"/>
              </a:spcAft>
            </a:pPr>
            <a:r>
              <a:rPr lang="en-US" sz="1600" dirty="0">
                <a:latin typeface="Helvetica" panose="020B0604020202020204" pitchFamily="34" charset="0"/>
                <a:cs typeface="Helvetica" panose="020B0604020202020204" pitchFamily="34" charset="0"/>
              </a:rPr>
              <a:t>An easy, at-a-glance dashboard view of the payment process</a:t>
            </a:r>
          </a:p>
        </p:txBody>
      </p:sp>
      <p:sp>
        <p:nvSpPr>
          <p:cNvPr id="7" name="Slide Number Placeholder 3">
            <a:extLst>
              <a:ext uri="{FF2B5EF4-FFF2-40B4-BE49-F238E27FC236}">
                <a16:creationId xmlns:a16="http://schemas.microsoft.com/office/drawing/2014/main" id="{204EFEBB-1C18-48AB-8D13-8DC826E1E543}"/>
              </a:ext>
            </a:extLst>
          </p:cNvPr>
          <p:cNvSpPr>
            <a:spLocks noGrp="1"/>
          </p:cNvSpPr>
          <p:nvPr>
            <p:ph type="sldNum" sz="quarter" idx="12"/>
          </p:nvPr>
        </p:nvSpPr>
        <p:spPr/>
        <p:txBody>
          <a:bodyPr/>
          <a:lstStyle/>
          <a:p>
            <a:fld id="{CCE7EACD-A346-A34B-BBAF-EF458C812BA9}" type="slidenum">
              <a:rPr lang="en-US" smtClean="0"/>
              <a:pPr/>
              <a:t>7</a:t>
            </a:fld>
            <a:endParaRPr lang="en-US" dirty="0"/>
          </a:p>
        </p:txBody>
      </p:sp>
      <p:pic>
        <p:nvPicPr>
          <p:cNvPr id="8" name="Picture 4">
            <a:extLst>
              <a:ext uri="{FF2B5EF4-FFF2-40B4-BE49-F238E27FC236}">
                <a16:creationId xmlns:a16="http://schemas.microsoft.com/office/drawing/2014/main" id="{B70B0A98-D8D3-4EA2-AC87-5C3E4698D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115" y="1649393"/>
            <a:ext cx="4945011" cy="4013988"/>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A018435-AFCC-4FF9-B324-011C254002C7}"/>
              </a:ext>
            </a:extLst>
          </p:cNvPr>
          <p:cNvSpPr txBox="1"/>
          <p:nvPr/>
        </p:nvSpPr>
        <p:spPr>
          <a:xfrm>
            <a:off x="4089647" y="5895136"/>
            <a:ext cx="4425088" cy="646331"/>
          </a:xfrm>
          <a:prstGeom prst="rect">
            <a:avLst/>
          </a:prstGeom>
          <a:noFill/>
        </p:spPr>
        <p:txBody>
          <a:bodyPr wrap="square">
            <a:spAutoFit/>
          </a:bodyPr>
          <a:lstStyle/>
          <a:p>
            <a:pPr marL="160016" indent="0">
              <a:spcBef>
                <a:spcPts val="0"/>
              </a:spcBef>
              <a:spcAft>
                <a:spcPts val="1200"/>
              </a:spcAft>
              <a:buNone/>
            </a:pPr>
            <a:r>
              <a:rPr lang="en-US" sz="1800" b="1" dirty="0">
                <a:solidFill>
                  <a:schemeClr val="tx2"/>
                </a:solidFill>
                <a:latin typeface="Helvetica" panose="020B0604020202020204" pitchFamily="34" charset="0"/>
                <a:cs typeface="Helvetica" panose="020B0604020202020204" pitchFamily="34" charset="0"/>
              </a:rPr>
              <a:t>The new tool will be rolled out to all participating entities this year.</a:t>
            </a:r>
          </a:p>
        </p:txBody>
      </p:sp>
    </p:spTree>
    <p:extLst>
      <p:ext uri="{BB962C8B-B14F-4D97-AF65-F5344CB8AC3E}">
        <p14:creationId xmlns:p14="http://schemas.microsoft.com/office/powerpoint/2010/main" val="93480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Online Flexible Benefits Premium Tool</a:t>
            </a:r>
          </a:p>
        </p:txBody>
      </p:sp>
    </p:spTree>
    <p:extLst>
      <p:ext uri="{BB962C8B-B14F-4D97-AF65-F5344CB8AC3E}">
        <p14:creationId xmlns:p14="http://schemas.microsoft.com/office/powerpoint/2010/main" val="18402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673A-E341-45D0-9654-750960C2C036}"/>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Accessing the Flexible Benefits Premium Tool</a:t>
            </a:r>
          </a:p>
        </p:txBody>
      </p:sp>
      <p:sp>
        <p:nvSpPr>
          <p:cNvPr id="4" name="Slide Number Placeholder 3">
            <a:extLst>
              <a:ext uri="{FF2B5EF4-FFF2-40B4-BE49-F238E27FC236}">
                <a16:creationId xmlns:a16="http://schemas.microsoft.com/office/drawing/2014/main" id="{0D943276-2AF4-4E42-9DE1-154FB13C704A}"/>
              </a:ext>
            </a:extLst>
          </p:cNvPr>
          <p:cNvSpPr>
            <a:spLocks noGrp="1"/>
          </p:cNvSpPr>
          <p:nvPr>
            <p:ph type="sldNum" sz="quarter" idx="12"/>
          </p:nvPr>
        </p:nvSpPr>
        <p:spPr/>
        <p:txBody>
          <a:bodyPr/>
          <a:lstStyle/>
          <a:p>
            <a:fld id="{CCE7EACD-A346-A34B-BBAF-EF458C812BA9}" type="slidenum">
              <a:rPr lang="en-US" smtClean="0">
                <a:latin typeface="Helvetica" panose="020B0604020202020204" pitchFamily="34" charset="0"/>
                <a:cs typeface="Helvetica" panose="020B0604020202020204" pitchFamily="34" charset="0"/>
              </a:rPr>
              <a:pPr/>
              <a:t>9</a:t>
            </a:fld>
            <a:endParaRPr lang="en-US"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B92E8D84-1CA7-45BD-9CB5-BC4D61A3C56F}"/>
              </a:ext>
            </a:extLst>
          </p:cNvPr>
          <p:cNvPicPr>
            <a:picLocks noChangeAspect="1"/>
          </p:cNvPicPr>
          <p:nvPr/>
        </p:nvPicPr>
        <p:blipFill>
          <a:blip r:embed="rId3"/>
          <a:stretch>
            <a:fillRect/>
          </a:stretch>
        </p:blipFill>
        <p:spPr>
          <a:xfrm>
            <a:off x="1143000" y="2622236"/>
            <a:ext cx="6858000" cy="313352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2367AF90-99AB-449B-BE8D-7C40E476A00E}"/>
              </a:ext>
            </a:extLst>
          </p:cNvPr>
          <p:cNvSpPr txBox="1"/>
          <p:nvPr/>
        </p:nvSpPr>
        <p:spPr>
          <a:xfrm>
            <a:off x="1114697" y="1785257"/>
            <a:ext cx="6914606" cy="469360"/>
          </a:xfrm>
          <a:prstGeom prst="rect">
            <a:avLst/>
          </a:prstGeom>
          <a:noFill/>
          <a:ln>
            <a:noFill/>
          </a:ln>
        </p:spPr>
        <p:txBody>
          <a:bodyPr wrap="square" lIns="0" tIns="0" rIns="0" bIns="0" rtlCol="0" anchor="ctr">
            <a:noAutofit/>
          </a:bodyPr>
          <a:lstStyle/>
          <a:p>
            <a:pPr algn="ctr"/>
            <a:r>
              <a:rPr lang="en-US" dirty="0">
                <a:latin typeface="Helvetica" panose="020B0604020202020204" pitchFamily="34" charset="0"/>
                <a:cs typeface="Helvetica" panose="020B0604020202020204" pitchFamily="34" charset="0"/>
              </a:rPr>
              <a:t>Log on to </a:t>
            </a:r>
            <a:r>
              <a:rPr lang="en-US" b="1" dirty="0">
                <a:latin typeface="Helvetica" panose="020B0604020202020204" pitchFamily="34" charset="0"/>
                <a:cs typeface="Helvetica" panose="020B0604020202020204" pitchFamily="34" charset="0"/>
              </a:rPr>
              <a:t>www.GaBreeze.ga.gov </a:t>
            </a:r>
            <a:r>
              <a:rPr lang="en-US" dirty="0">
                <a:latin typeface="Helvetica" panose="020B0604020202020204" pitchFamily="34" charset="0"/>
                <a:cs typeface="Helvetica" panose="020B0604020202020204" pitchFamily="34" charset="0"/>
              </a:rPr>
              <a:t>to access the new tool with the same credentials used to access your personal accounts.</a:t>
            </a:r>
          </a:p>
        </p:txBody>
      </p:sp>
    </p:spTree>
    <p:extLst>
      <p:ext uri="{BB962C8B-B14F-4D97-AF65-F5344CB8AC3E}">
        <p14:creationId xmlns:p14="http://schemas.microsoft.com/office/powerpoint/2010/main" val="1613472467"/>
      </p:ext>
    </p:extLst>
  </p:cSld>
  <p:clrMapOvr>
    <a:masterClrMapping/>
  </p:clrMapOvr>
</p:sld>
</file>

<file path=ppt/theme/theme1.xml><?xml version="1.0" encoding="utf-8"?>
<a:theme xmlns:a="http://schemas.openxmlformats.org/drawingml/2006/main" name="Office Theme">
  <a:themeElements>
    <a:clrScheme name="State of Georgia">
      <a:dk1>
        <a:sysClr val="windowText" lastClr="000000"/>
      </a:dk1>
      <a:lt1>
        <a:sysClr val="window" lastClr="FFFFFF"/>
      </a:lt1>
      <a:dk2>
        <a:srgbClr val="3C3C3C"/>
      </a:dk2>
      <a:lt2>
        <a:srgbClr val="DCDBDB"/>
      </a:lt2>
      <a:accent1>
        <a:srgbClr val="006EC7"/>
      </a:accent1>
      <a:accent2>
        <a:srgbClr val="F56600"/>
      </a:accent2>
      <a:accent3>
        <a:srgbClr val="299C2F"/>
      </a:accent3>
      <a:accent4>
        <a:srgbClr val="A10082"/>
      </a:accent4>
      <a:accent5>
        <a:srgbClr val="EED000"/>
      </a:accent5>
      <a:accent6>
        <a:srgbClr val="93959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State of Georgia">
      <a:dk1>
        <a:sysClr val="windowText" lastClr="000000"/>
      </a:dk1>
      <a:lt1>
        <a:sysClr val="window" lastClr="FFFFFF"/>
      </a:lt1>
      <a:dk2>
        <a:srgbClr val="3C3C3C"/>
      </a:dk2>
      <a:lt2>
        <a:srgbClr val="DCDBDB"/>
      </a:lt2>
      <a:accent1>
        <a:srgbClr val="006EC7"/>
      </a:accent1>
      <a:accent2>
        <a:srgbClr val="F56600"/>
      </a:accent2>
      <a:accent3>
        <a:srgbClr val="299C2F"/>
      </a:accent3>
      <a:accent4>
        <a:srgbClr val="A10082"/>
      </a:accent4>
      <a:accent5>
        <a:srgbClr val="EED000"/>
      </a:accent5>
      <a:accent6>
        <a:srgbClr val="93959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te of Georgia">
    <a:dk1>
      <a:sysClr val="windowText" lastClr="000000"/>
    </a:dk1>
    <a:lt1>
      <a:sysClr val="window" lastClr="FFFFFF"/>
    </a:lt1>
    <a:dk2>
      <a:srgbClr val="3C3C3C"/>
    </a:dk2>
    <a:lt2>
      <a:srgbClr val="DCDBDB"/>
    </a:lt2>
    <a:accent1>
      <a:srgbClr val="006EC7"/>
    </a:accent1>
    <a:accent2>
      <a:srgbClr val="F56600"/>
    </a:accent2>
    <a:accent3>
      <a:srgbClr val="299C2F"/>
    </a:accent3>
    <a:accent4>
      <a:srgbClr val="A10082"/>
    </a:accent4>
    <a:accent5>
      <a:srgbClr val="EED000"/>
    </a:accent5>
    <a:accent6>
      <a:srgbClr val="939598"/>
    </a:accent6>
    <a:hlink>
      <a:srgbClr val="0000FF"/>
    </a:hlink>
    <a:folHlink>
      <a:srgbClr val="800080"/>
    </a:folHlink>
  </a:clrScheme>
</a:themeOverride>
</file>

<file path=ppt/theme/themeOverride2.xml><?xml version="1.0" encoding="utf-8"?>
<a:themeOverride xmlns:a="http://schemas.openxmlformats.org/drawingml/2006/main">
  <a:clrScheme name="State of Georgia">
    <a:dk1>
      <a:sysClr val="windowText" lastClr="000000"/>
    </a:dk1>
    <a:lt1>
      <a:sysClr val="window" lastClr="FFFFFF"/>
    </a:lt1>
    <a:dk2>
      <a:srgbClr val="3C3C3C"/>
    </a:dk2>
    <a:lt2>
      <a:srgbClr val="DCDBDB"/>
    </a:lt2>
    <a:accent1>
      <a:srgbClr val="006EC7"/>
    </a:accent1>
    <a:accent2>
      <a:srgbClr val="F56600"/>
    </a:accent2>
    <a:accent3>
      <a:srgbClr val="299C2F"/>
    </a:accent3>
    <a:accent4>
      <a:srgbClr val="A10082"/>
    </a:accent4>
    <a:accent5>
      <a:srgbClr val="EED000"/>
    </a:accent5>
    <a:accent6>
      <a:srgbClr val="93959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9747DC87F8F832479B1BFBBA1401D0E1" ma:contentTypeVersion="67" ma:contentTypeDescription="This is used to create DOAS Asset Library" ma:contentTypeScope="" ma:versionID="985c7faa0f8f1dd6db927e50831776d5">
  <xsd:schema xmlns:xsd="http://www.w3.org/2001/XMLSchema" xmlns:xs="http://www.w3.org/2001/XMLSchema" xmlns:p="http://schemas.microsoft.com/office/2006/metadata/properties" xmlns:ns2="0726195c-4e5f-403b-b0e6-5bc4fc6a495f" xmlns:ns3="64719721-3f2e-4037-a826-7fe00fbc2e3c" xmlns:ns4="http://schemas.microsoft.com/sharepoint/v4" targetNamespace="http://schemas.microsoft.com/office/2006/metadata/properties" ma:root="true" ma:fieldsID="6c0c9cb333157079b96d1365ec4d4aaa" ns2:_="" ns3:_="" ns4:_="">
    <xsd:import namespace="0726195c-4e5f-403b-b0e6-5bc4fc6a495f"/>
    <xsd:import namespace="64719721-3f2e-4037-a826-7fe00fbc2e3c"/>
    <xsd:import namespace="http://schemas.microsoft.com/sharepoint/v4"/>
    <xsd:element name="properties">
      <xsd:complexType>
        <xsd:sequence>
          <xsd:element name="documentManagement">
            <xsd:complexType>
              <xsd:all>
                <xsd:element ref="ns2:CategoryDoc"/>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ma:displayName="Document Category" ma:default="Category 1" ma:description="" ma:format="Dropdown" ma:internalName="CategoryDoc">
      <xsd:simpleType>
        <xsd:restriction base="dms:Choice">
          <xsd:enumeration value="TeamWorks Payroll/Shared Services Entity"/>
          <xsd:enumeration value=""/>
          <xsd:enumeration value="Manual/Hybrid Entity"/>
          <xsd:enumeration value=""/>
          <xsd:enumeration value="Additional Resource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format="Dropdown"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4719721-3f2e-4037-a826-7fe00fbc2e3c">
      <Value>1227</Value>
    </TaxCatchAll>
    <EffectiveDate xmlns="0726195c-4e5f-403b-b0e6-5bc4fc6a495f">2023-03-02T14:46:00+00:00</EffectiveDate>
    <Division xmlns="64719721-3f2e-4037-a826-7fe00fbc2e3c">1;#Communications|97ebfdc7-6f1d-4949-a3c0-18eb74a9d260</Division>
    <CategoryDoc xmlns="0726195c-4e5f-403b-b0e6-5bc4fc6a495f">Early Adopter Manual/Hybrid Entity</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Flexible Benefits Premium Tool</TermName>
          <TermId xmlns="http://schemas.microsoft.com/office/infopath/2007/PartnerControls">09693610-00af-401c-8378-a02e1b054a48</TermId>
        </TermInfo>
      </Terms>
    </b814ba249d91463a8222dc7318a2e120>
    <DocumentDescription xmlns="0726195c-4e5f-403b-b0e6-5bc4fc6a495f">Training PowerPoint for Early Adopter Manual/Hybrid Financial Champions</DocumentDescription>
    <TaxKeywordTaxHTField xmlns="64719721-3f2e-4037-a826-7fe00fbc2e3c">
      <Terms xmlns="http://schemas.microsoft.com/office/infopath/2007/PartnerControls"/>
    </TaxKeywordTaxHTField>
    <DisplayPriority xmlns="0726195c-4e5f-403b-b0e6-5bc4fc6a495f">3</DisplayPriority>
    <IconOverlay xmlns="http://schemas.microsoft.com/sharepoint/v4" xsi:nil="true"/>
  </documentManagement>
</p:properties>
</file>

<file path=customXml/item3.xml><?xml version="1.0" encoding="utf-8"?>
<?mso-contentType ?>
<SharedContentType xmlns="Microsoft.SharePoint.Taxonomy.ContentTypeSync" SourceId="24303319-78b4-4866-9de0-bde40737f1d8" ContentTypeId="0x010100B2029F26138C4BFDA158A626F91E876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71CE3-67D8-4E4E-A7C4-BEDF91885BE3}"/>
</file>

<file path=customXml/itemProps2.xml><?xml version="1.0" encoding="utf-8"?>
<ds:datastoreItem xmlns:ds="http://schemas.openxmlformats.org/officeDocument/2006/customXml" ds:itemID="{5A421FCA-B56F-4997-B4DF-D0108E191974}"/>
</file>

<file path=customXml/itemProps3.xml><?xml version="1.0" encoding="utf-8"?>
<ds:datastoreItem xmlns:ds="http://schemas.openxmlformats.org/officeDocument/2006/customXml" ds:itemID="{4F7F87C4-7A3B-4E1C-988E-DEF89A9CF6A5}"/>
</file>

<file path=customXml/itemProps4.xml><?xml version="1.0" encoding="utf-8"?>
<ds:datastoreItem xmlns:ds="http://schemas.openxmlformats.org/officeDocument/2006/customXml" ds:itemID="{76BDA83A-0388-4A08-AB81-EA0089A87CFE}"/>
</file>

<file path=docProps/app.xml><?xml version="1.0" encoding="utf-8"?>
<Properties xmlns="http://schemas.openxmlformats.org/officeDocument/2006/extended-properties" xmlns:vt="http://schemas.openxmlformats.org/officeDocument/2006/docPropsVTypes">
  <TotalTime>854</TotalTime>
  <Words>5982</Words>
  <Application>Microsoft Office PowerPoint</Application>
  <PresentationFormat>On-screen Show (4:3)</PresentationFormat>
  <Paragraphs>682</Paragraphs>
  <Slides>57</Slides>
  <Notes>57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Arial</vt:lpstr>
      <vt:lpstr>Calibri</vt:lpstr>
      <vt:lpstr>Courier New</vt:lpstr>
      <vt:lpstr>FS Thrive Elliot Regular</vt:lpstr>
      <vt:lpstr>Helvetica</vt:lpstr>
      <vt:lpstr>Lucida Grande</vt:lpstr>
      <vt:lpstr>Symbol</vt:lpstr>
      <vt:lpstr>System Font Regular</vt:lpstr>
      <vt:lpstr>Wingdings</vt:lpstr>
      <vt:lpstr>Office Theme</vt:lpstr>
      <vt:lpstr>Office Theme</vt:lpstr>
      <vt:lpstr>DOAS  Flexible Benefits Premium Tool</vt:lpstr>
      <vt:lpstr>Agenda</vt:lpstr>
      <vt:lpstr>DOAS Flexible Benefits Premium Tool</vt:lpstr>
      <vt:lpstr>Change Management Strategy</vt:lpstr>
      <vt:lpstr>What Is Changing and Why?</vt:lpstr>
      <vt:lpstr>Current Process</vt:lpstr>
      <vt:lpstr>New online tool + payments to Alight</vt:lpstr>
      <vt:lpstr>New Online Flexible Benefits Premium Tool</vt:lpstr>
      <vt:lpstr>Accessing the Flexible Benefits Premium Tool</vt:lpstr>
      <vt:lpstr>Accessing the Flexible Benefits Premium Tool</vt:lpstr>
      <vt:lpstr>Accessing the Flexible Benefits Premium Tool</vt:lpstr>
      <vt:lpstr>Accessing the Flexible Benefits Premium Tool</vt:lpstr>
      <vt:lpstr>Accessing the Flexible Benefits Premium Tool</vt:lpstr>
      <vt:lpstr>Flexible Benefits Premium Dashboard</vt:lpstr>
      <vt:lpstr>Flexible Benefits Premium Dashboard (cont.)</vt:lpstr>
      <vt:lpstr>Flexible Benefits Premium Dashboard (cont.)</vt:lpstr>
      <vt:lpstr>Flexible Benefits Premium Dashboard (cont.)</vt:lpstr>
      <vt:lpstr>Dashboard: Four Navigation Buttons Guide You to Key Processing Steps</vt:lpstr>
      <vt:lpstr>Dashboard: Download Invoice </vt:lpstr>
      <vt:lpstr>Dashboard: Download Invoice (cont.) </vt:lpstr>
      <vt:lpstr>Dashboard: View Statement Details</vt:lpstr>
      <vt:lpstr>Dashboard: View Statement Details (cont.)</vt:lpstr>
      <vt:lpstr>Dashboard: Download Participant Details</vt:lpstr>
      <vt:lpstr>Dashboard: Pay Now Initial Screen All Payment Methods (Prior Month Past Due)</vt:lpstr>
      <vt:lpstr>Payment Methods</vt:lpstr>
      <vt:lpstr>Dashboard: Pay Now Initial Screen All Payment Methods (Overpayment)</vt:lpstr>
      <vt:lpstr>Dashboard: Overpayment rules</vt:lpstr>
      <vt:lpstr>Dashboard: Pay Now Message: ePayment</vt:lpstr>
      <vt:lpstr>Dashboard: Pay Now Follow-up Screen 1: ePayment (cont.)</vt:lpstr>
      <vt:lpstr>Dashboard: Pay Now Follow-up Screen 2: ePayment (cont.)</vt:lpstr>
      <vt:lpstr>Dashboard: Pay Now Follow-up Screen 3: ePayment (cont.)</vt:lpstr>
      <vt:lpstr>Dashboard: Pay Now Message: Direct Deposit</vt:lpstr>
      <vt:lpstr>Dashboard: Pay Now Follow-up Screen 1: Direct Deposit (cont.)</vt:lpstr>
      <vt:lpstr>Dashboard: Pay Now Follow-up Screen 2: Direct Deposit (cont.)</vt:lpstr>
      <vt:lpstr>Dashboard: Pay Now Follow-up Screen 3: Direct Deposit (cont.)</vt:lpstr>
      <vt:lpstr>Dashboard: Pay Now Follow-up Screen 4: Direct Deposit (cont.)</vt:lpstr>
      <vt:lpstr>Dashboard: Pay Now Message: Check Payment</vt:lpstr>
      <vt:lpstr>Dashboard: Pay Now Follow-up Screen 1: Check Payment (cont.)</vt:lpstr>
      <vt:lpstr>Invoices &amp; Statements</vt:lpstr>
      <vt:lpstr>Invoices &amp; Statements: Downloaded Invoice</vt:lpstr>
      <vt:lpstr>Invoices &amp; Statements: Downloaded Statement</vt:lpstr>
      <vt:lpstr>Payments</vt:lpstr>
      <vt:lpstr>Reports</vt:lpstr>
      <vt:lpstr>Help and Support</vt:lpstr>
      <vt:lpstr>Premiums by Coverage Months</vt:lpstr>
      <vt:lpstr>Coverage Months—View Details</vt:lpstr>
      <vt:lpstr>Partial Payments</vt:lpstr>
      <vt:lpstr>Live Demonstration</vt:lpstr>
      <vt:lpstr>Implementation Plan</vt:lpstr>
      <vt:lpstr>Implementation Timeline</vt:lpstr>
      <vt:lpstr>Processing Deadlines: January through May 2023</vt:lpstr>
      <vt:lpstr>Support Tools</vt:lpstr>
      <vt:lpstr>Questions and Discussion </vt:lpstr>
      <vt:lpstr>Wrap-up and Next Steps</vt:lpstr>
      <vt:lpstr>Your Role</vt:lpstr>
      <vt:lpstr>Next Steps</vt:lpstr>
      <vt:lpstr>PowerPoint Presentation</vt:lpstr>
    </vt:vector>
  </TitlesOfParts>
  <Company>What's Up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Adopter Manual/Hybrid Financial Champion Training PowerPoint</dc:title>
  <dc:creator>Preston Kent</dc:creator>
  <cp:keywords/>
  <cp:lastModifiedBy>Nora Fitzgerald</cp:lastModifiedBy>
  <cp:revision>8</cp:revision>
  <cp:lastPrinted>2022-09-07T10:34:53Z</cp:lastPrinted>
  <dcterms:created xsi:type="dcterms:W3CDTF">2014-06-10T19:48:01Z</dcterms:created>
  <dcterms:modified xsi:type="dcterms:W3CDTF">2023-03-01T20:36:54Z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Area">
    <vt:lpwstr>9;#Branding|2ff77b94-87d5-4886-994d-fb02a52838de</vt:lpwstr>
  </property>
  <property fmtid="{D5CDD505-2E9C-101B-9397-08002B2CF9AE}" pid="3" name="Division">
    <vt:lpwstr>1;#Communications|97ebfdc7-6f1d-4949-a3c0-18eb74a9d260</vt:lpwstr>
  </property>
  <property fmtid="{D5CDD505-2E9C-101B-9397-08002B2CF9AE}" pid="4" name="ContentTypeId">
    <vt:lpwstr>0x010100B2029F26138C4BFDA158A626F91E876A009747DC87F8F832479B1BFBBA1401D0E1</vt:lpwstr>
  </property>
  <property fmtid="{D5CDD505-2E9C-101B-9397-08002B2CF9AE}" pid="5" name="Division0">
    <vt:lpwstr>11;#Communications|cbf226d6-3166-41b9-9160-c39209387557</vt:lpwstr>
  </property>
  <property fmtid="{D5CDD505-2E9C-101B-9397-08002B2CF9AE}" pid="6" name="Document Type">
    <vt:lpwstr>2;#Template|5ef48e78-c55d-4660-8a7d-5419fc0bd52d</vt:lpwstr>
  </property>
  <property fmtid="{D5CDD505-2E9C-101B-9397-08002B2CF9AE}" pid="7" name="le92bcee80ae4c1e8065290222aacf3e">
    <vt:lpwstr>Communications|97ebfdc7-6f1d-4949-a3c0-18eb74a9d260</vt:lpwstr>
  </property>
  <property fmtid="{D5CDD505-2E9C-101B-9397-08002B2CF9AE}" pid="8" name="TaxKeyword">
    <vt:lpwstr/>
  </property>
  <property fmtid="{D5CDD505-2E9C-101B-9397-08002B2CF9AE}" pid="9" name="BusinessServices">
    <vt:lpwstr>1227;#Flexible Benefits Premium Tool|09693610-00af-401c-8378-a02e1b054a48</vt:lpwstr>
  </property>
</Properties>
</file>